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9" r:id="rId1"/>
  </p:sldMasterIdLst>
  <p:notesMasterIdLst>
    <p:notesMasterId r:id="rId60"/>
  </p:notesMasterIdLst>
  <p:handoutMasterIdLst>
    <p:handoutMasterId r:id="rId61"/>
  </p:handoutMasterIdLst>
  <p:sldIdLst>
    <p:sldId id="460" r:id="rId2"/>
    <p:sldId id="462" r:id="rId3"/>
    <p:sldId id="502" r:id="rId4"/>
    <p:sldId id="444" r:id="rId5"/>
    <p:sldId id="464" r:id="rId6"/>
    <p:sldId id="468" r:id="rId7"/>
    <p:sldId id="469" r:id="rId8"/>
    <p:sldId id="471" r:id="rId9"/>
    <p:sldId id="472" r:id="rId10"/>
    <p:sldId id="477" r:id="rId11"/>
    <p:sldId id="478" r:id="rId12"/>
    <p:sldId id="481" r:id="rId13"/>
    <p:sldId id="484" r:id="rId14"/>
    <p:sldId id="489" r:id="rId15"/>
    <p:sldId id="487" r:id="rId16"/>
    <p:sldId id="490" r:id="rId17"/>
    <p:sldId id="494" r:id="rId18"/>
    <p:sldId id="496" r:id="rId19"/>
    <p:sldId id="556" r:id="rId20"/>
    <p:sldId id="498" r:id="rId21"/>
    <p:sldId id="500" r:id="rId22"/>
    <p:sldId id="499" r:id="rId23"/>
    <p:sldId id="504" r:id="rId24"/>
    <p:sldId id="503" r:id="rId25"/>
    <p:sldId id="507" r:id="rId26"/>
    <p:sldId id="511" r:id="rId27"/>
    <p:sldId id="510" r:id="rId28"/>
    <p:sldId id="512" r:id="rId29"/>
    <p:sldId id="513" r:id="rId30"/>
    <p:sldId id="514" r:id="rId31"/>
    <p:sldId id="515" r:id="rId32"/>
    <p:sldId id="554" r:id="rId33"/>
    <p:sldId id="518" r:id="rId34"/>
    <p:sldId id="521" r:id="rId35"/>
    <p:sldId id="523" r:id="rId36"/>
    <p:sldId id="524" r:id="rId37"/>
    <p:sldId id="527" r:id="rId38"/>
    <p:sldId id="528" r:id="rId39"/>
    <p:sldId id="522" r:id="rId40"/>
    <p:sldId id="555" r:id="rId41"/>
    <p:sldId id="551" r:id="rId42"/>
    <p:sldId id="533" r:id="rId43"/>
    <p:sldId id="534" r:id="rId44"/>
    <p:sldId id="535" r:id="rId45"/>
    <p:sldId id="536" r:id="rId46"/>
    <p:sldId id="506" r:id="rId47"/>
    <p:sldId id="539" r:id="rId48"/>
    <p:sldId id="540" r:id="rId49"/>
    <p:sldId id="541" r:id="rId50"/>
    <p:sldId id="543" r:id="rId51"/>
    <p:sldId id="547" r:id="rId52"/>
    <p:sldId id="544" r:id="rId53"/>
    <p:sldId id="545" r:id="rId54"/>
    <p:sldId id="546" r:id="rId55"/>
    <p:sldId id="549" r:id="rId56"/>
    <p:sldId id="480" r:id="rId57"/>
    <p:sldId id="552" r:id="rId58"/>
    <p:sldId id="553" r:id="rId59"/>
  </p:sldIdLst>
  <p:sldSz cx="9144000" cy="6858000" type="screen4x3"/>
  <p:notesSz cx="6724650" cy="97742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3" pos="5465" userDrawn="1">
          <p15:clr>
            <a:srgbClr val="A4A3A4"/>
          </p15:clr>
        </p15:guide>
        <p15:guide id="4" pos="295" userDrawn="1">
          <p15:clr>
            <a:srgbClr val="A4A3A4"/>
          </p15:clr>
        </p15:guide>
        <p15:guide id="5" orient="horz" pos="3884" userDrawn="1">
          <p15:clr>
            <a:srgbClr val="A4A3A4"/>
          </p15:clr>
        </p15:guide>
        <p15:guide id="6" orient="horz" pos="1071" userDrawn="1">
          <p15:clr>
            <a:srgbClr val="A4A3A4"/>
          </p15:clr>
        </p15:guide>
        <p15:guide id="7" orient="horz" pos="346" userDrawn="1">
          <p15:clr>
            <a:srgbClr val="A4A3A4"/>
          </p15:clr>
        </p15:guide>
        <p15:guide id="9" orient="horz" pos="890" userDrawn="1">
          <p15:clr>
            <a:srgbClr val="A4A3A4"/>
          </p15:clr>
        </p15:guide>
        <p15:guide id="10" pos="2880" userDrawn="1">
          <p15:clr>
            <a:srgbClr val="A4A3A4"/>
          </p15:clr>
        </p15:guide>
        <p15:guide id="15" orient="horz" pos="4020" userDrawn="1">
          <p15:clr>
            <a:srgbClr val="A4A3A4"/>
          </p15:clr>
        </p15:guide>
        <p15:guide id="16" orient="horz" pos="119" userDrawn="1">
          <p15:clr>
            <a:srgbClr val="A4A3A4"/>
          </p15:clr>
        </p15:guide>
        <p15:guide id="17" pos="4785" userDrawn="1">
          <p15:clr>
            <a:srgbClr val="A4A3A4"/>
          </p15:clr>
        </p15:guide>
        <p15:guide id="18" orient="horz" pos="4320" userDrawn="1">
          <p15:clr>
            <a:srgbClr val="A4A3A4"/>
          </p15:clr>
        </p15:guide>
        <p15:guide id="19" orient="horz" pos="1389"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45" userDrawn="1">
          <p15:clr>
            <a:srgbClr val="A4A3A4"/>
          </p15:clr>
        </p15:guide>
        <p15:guide id="3" orient="horz" pos="3079" userDrawn="1">
          <p15:clr>
            <a:srgbClr val="A4A3A4"/>
          </p15:clr>
        </p15:guide>
        <p15:guide id="4"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C00000"/>
    <a:srgbClr val="818DA6"/>
    <a:srgbClr val="317B1F"/>
    <a:srgbClr val="FFFF00"/>
    <a:srgbClr val="313F6C"/>
    <a:srgbClr val="3E6FD2"/>
    <a:srgbClr val="FFFF99"/>
    <a:srgbClr val="FFFF66"/>
    <a:srgbClr val="2C6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1299" autoAdjust="0"/>
  </p:normalViewPr>
  <p:slideViewPr>
    <p:cSldViewPr>
      <p:cViewPr varScale="1">
        <p:scale>
          <a:sx n="102" d="100"/>
          <a:sy n="102" d="100"/>
        </p:scale>
        <p:origin x="1794" y="114"/>
      </p:cViewPr>
      <p:guideLst>
        <p:guide pos="5465"/>
        <p:guide pos="295"/>
        <p:guide orient="horz" pos="3884"/>
        <p:guide orient="horz" pos="1071"/>
        <p:guide orient="horz" pos="346"/>
        <p:guide orient="horz" pos="890"/>
        <p:guide pos="2880"/>
        <p:guide orient="horz" pos="4020"/>
        <p:guide orient="horz" pos="119"/>
        <p:guide pos="4785"/>
        <p:guide orient="horz" pos="4320"/>
        <p:guide orient="horz" pos="1389"/>
      </p:guideLst>
    </p:cSldViewPr>
  </p:slideViewPr>
  <p:outlineViewPr>
    <p:cViewPr>
      <p:scale>
        <a:sx n="33" d="100"/>
        <a:sy n="33" d="100"/>
      </p:scale>
      <p:origin x="0" y="420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3264" y="-77"/>
      </p:cViewPr>
      <p:guideLst>
        <p:guide orient="horz" pos="3107"/>
        <p:guide pos="2145"/>
        <p:guide orient="horz" pos="3079"/>
        <p:guide pos="211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D:\Users\AS\Google%20Drive\COM\_TRANSFER\POs_in_the_EU\Figures_POstud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einal\Downloads\Figures_POstud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net1.cec.eu.int\AGRI\G\1\9.%20Producer%20Organisations\9.8.%20Studies\PO%20study\15_Prelim_Final_Report\Preliminary%20final%20report%2018%20December%20Master%20INVENTORY%20T1+T2+Graph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NET1.cec.eu.int\homes\112\steinal\My%20Documents\Personal_Folder\20_G1\POs\POs_in_the_EU\Figures_POstud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ET1.cec.eu.int\homes\112\steinal\My%20Documents\Personal_Folder\20_G1\POs\POs_in_the_EU\Figures_POstud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ET1.cec.eu.int\homes\112\steinal\My%20Documents\Personal_Folder\20_G1\POs\POs_in_the_EU\Figures_POstud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NET1.cec.eu.int\homes\112\steinal\My%20Documents\Personal_Folder\20_G1\POs\POs_in_the_EU\Figures_POstud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ers\AS\Google%20Drive\COM\_TRANSFER\POs_in_the_EU\Figures_POstud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Users\AS\Google%20Drive\COM\_TRANSFER\POs_in_the_EU\Figures_POstud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777777777777776E-2"/>
          <c:y val="0.15576436278798483"/>
          <c:w val="0.95694444444444449"/>
          <c:h val="0.69961213181685622"/>
        </c:manualLayout>
      </c:layout>
      <c:barChart>
        <c:barDir val="col"/>
        <c:grouping val="clustered"/>
        <c:varyColors val="0"/>
        <c:ser>
          <c:idx val="0"/>
          <c:order val="0"/>
          <c:spPr>
            <a:solidFill>
              <a:srgbClr val="0F5494">
                <a:alpha val="74902"/>
              </a:srgb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'Frequency of POs'!$A$4:$AA$4</c:f>
              <c:strCache>
                <c:ptCount val="27"/>
                <c:pt idx="0">
                  <c:v>DE</c:v>
                </c:pt>
                <c:pt idx="1">
                  <c:v>FR</c:v>
                </c:pt>
                <c:pt idx="2">
                  <c:v>CZ</c:v>
                </c:pt>
                <c:pt idx="3">
                  <c:v>ES</c:v>
                </c:pt>
                <c:pt idx="4">
                  <c:v>BE</c:v>
                </c:pt>
                <c:pt idx="5">
                  <c:v>PT</c:v>
                </c:pt>
                <c:pt idx="6">
                  <c:v>IT</c:v>
                </c:pt>
                <c:pt idx="7">
                  <c:v>EL</c:v>
                </c:pt>
                <c:pt idx="8">
                  <c:v>CY</c:v>
                </c:pt>
                <c:pt idx="9">
                  <c:v>NL</c:v>
                </c:pt>
                <c:pt idx="10">
                  <c:v>UK</c:v>
                </c:pt>
                <c:pt idx="11">
                  <c:v>PL</c:v>
                </c:pt>
                <c:pt idx="12">
                  <c:v>AT</c:v>
                </c:pt>
                <c:pt idx="13">
                  <c:v>HU</c:v>
                </c:pt>
                <c:pt idx="14">
                  <c:v>MT</c:v>
                </c:pt>
                <c:pt idx="15">
                  <c:v>SE</c:v>
                </c:pt>
                <c:pt idx="16">
                  <c:v>SI</c:v>
                </c:pt>
                <c:pt idx="17">
                  <c:v>FI</c:v>
                </c:pt>
                <c:pt idx="18">
                  <c:v>BG</c:v>
                </c:pt>
                <c:pt idx="19">
                  <c:v>HR</c:v>
                </c:pt>
                <c:pt idx="20">
                  <c:v>SK</c:v>
                </c:pt>
                <c:pt idx="21">
                  <c:v>IE</c:v>
                </c:pt>
                <c:pt idx="22">
                  <c:v>DK</c:v>
                </c:pt>
                <c:pt idx="23">
                  <c:v>LV</c:v>
                </c:pt>
                <c:pt idx="24">
                  <c:v>RO</c:v>
                </c:pt>
                <c:pt idx="25">
                  <c:v>EE</c:v>
                </c:pt>
                <c:pt idx="26">
                  <c:v>LT</c:v>
                </c:pt>
              </c:strCache>
            </c:strRef>
          </c:cat>
          <c:val>
            <c:numRef>
              <c:f>'Frequency of POs'!$A$5:$AA$5</c:f>
              <c:numCache>
                <c:formatCode>#,##0</c:formatCode>
                <c:ptCount val="27"/>
                <c:pt idx="0">
                  <c:v>2314</c:v>
                </c:pt>
                <c:pt idx="1">
                  <c:v>1403</c:v>
                </c:pt>
                <c:pt idx="2">
                  <c:v>1397</c:v>
                </c:pt>
                <c:pt idx="3">
                  <c:v>585</c:v>
                </c:pt>
                <c:pt idx="4">
                  <c:v>490</c:v>
                </c:pt>
                <c:pt idx="5">
                  <c:v>390</c:v>
                </c:pt>
                <c:pt idx="6">
                  <c:v>360</c:v>
                </c:pt>
                <c:pt idx="7">
                  <c:v>328</c:v>
                </c:pt>
                <c:pt idx="8">
                  <c:v>231</c:v>
                </c:pt>
                <c:pt idx="9">
                  <c:v>194</c:v>
                </c:pt>
                <c:pt idx="10">
                  <c:v>187</c:v>
                </c:pt>
                <c:pt idx="11">
                  <c:v>159</c:v>
                </c:pt>
                <c:pt idx="12">
                  <c:v>153</c:v>
                </c:pt>
                <c:pt idx="13">
                  <c:v>104</c:v>
                </c:pt>
                <c:pt idx="14">
                  <c:v>80</c:v>
                </c:pt>
                <c:pt idx="15">
                  <c:v>70</c:v>
                </c:pt>
                <c:pt idx="16">
                  <c:v>67</c:v>
                </c:pt>
                <c:pt idx="17">
                  <c:v>63</c:v>
                </c:pt>
                <c:pt idx="18">
                  <c:v>55</c:v>
                </c:pt>
                <c:pt idx="19">
                  <c:v>43</c:v>
                </c:pt>
                <c:pt idx="20">
                  <c:v>20</c:v>
                </c:pt>
                <c:pt idx="21">
                  <c:v>14</c:v>
                </c:pt>
                <c:pt idx="22">
                  <c:v>5</c:v>
                </c:pt>
                <c:pt idx="23">
                  <c:v>5</c:v>
                </c:pt>
                <c:pt idx="24">
                  <c:v>5</c:v>
                </c:pt>
                <c:pt idx="25">
                  <c:v>0</c:v>
                </c:pt>
                <c:pt idx="26">
                  <c:v>0</c:v>
                </c:pt>
              </c:numCache>
            </c:numRef>
          </c:val>
          <c:extLst>
            <c:ext xmlns:c16="http://schemas.microsoft.com/office/drawing/2014/chart" uri="{C3380CC4-5D6E-409C-BE32-E72D297353CC}">
              <c16:uniqueId val="{00000000-7BEE-4EC1-AFB2-5D36324AEEA5}"/>
            </c:ext>
          </c:extLst>
        </c:ser>
        <c:dLbls>
          <c:showLegendKey val="0"/>
          <c:showVal val="0"/>
          <c:showCatName val="0"/>
          <c:showSerName val="0"/>
          <c:showPercent val="0"/>
          <c:showBubbleSize val="0"/>
        </c:dLbls>
        <c:gapWidth val="100"/>
        <c:overlap val="-10"/>
        <c:axId val="516922104"/>
        <c:axId val="516919864"/>
      </c:barChart>
      <c:catAx>
        <c:axId val="516922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6919864"/>
        <c:crosses val="autoZero"/>
        <c:auto val="1"/>
        <c:lblAlgn val="ctr"/>
        <c:lblOffset val="100"/>
        <c:noMultiLvlLbl val="0"/>
      </c:catAx>
      <c:valAx>
        <c:axId val="516919864"/>
        <c:scaling>
          <c:orientation val="minMax"/>
          <c:max val="2400"/>
        </c:scaling>
        <c:delete val="1"/>
        <c:axPos val="l"/>
        <c:numFmt formatCode="#,##0" sourceLinked="1"/>
        <c:majorTickMark val="none"/>
        <c:minorTickMark val="none"/>
        <c:tickLblPos val="nextTo"/>
        <c:crossAx val="516922104"/>
        <c:crosses val="autoZero"/>
        <c:crossBetween val="between"/>
        <c:majorUnit val="4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95250" cap="rnd">
              <a:solidFill>
                <a:srgbClr val="C00000"/>
              </a:solidFill>
              <a:round/>
            </a:ln>
            <a:effectLst/>
          </c:spPr>
          <c:marker>
            <c:symbol val="circle"/>
            <c:size val="15"/>
            <c:spPr>
              <a:solidFill>
                <a:srgbClr val="C00000"/>
              </a:solidFill>
              <a:ln w="31750">
                <a:solidFill>
                  <a:srgbClr val="C00000"/>
                </a:solidFill>
              </a:ln>
              <a:effectLst/>
            </c:spPr>
          </c:marker>
          <c:dLbls>
            <c:dLbl>
              <c:idx val="0"/>
              <c:layout>
                <c:manualLayout>
                  <c:x val="-2.8368463154834096E-17"/>
                  <c:y val="5.473204760107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46-4EF1-A932-183819AE8FF7}"/>
                </c:ext>
              </c:extLst>
            </c:dLbl>
            <c:dLbl>
              <c:idx val="1"/>
              <c:layout>
                <c:manualLayout>
                  <c:x val="-9.2843315573699157E-3"/>
                  <c:y val="6.3854055534592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46-4EF1-A932-183819AE8FF7}"/>
                </c:ext>
              </c:extLst>
            </c:dLbl>
            <c:dLbl>
              <c:idx val="2"/>
              <c:layout>
                <c:manualLayout>
                  <c:x val="2.4758217486319622E-2"/>
                  <c:y val="2.73660238005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46-4EF1-A932-183819AE8FF7}"/>
                </c:ext>
              </c:extLst>
            </c:dLbl>
            <c:dLbl>
              <c:idx val="3"/>
              <c:layout>
                <c:manualLayout>
                  <c:x val="0"/>
                  <c:y val="5.169137828990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46-4EF1-A932-183819AE8FF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Sheet2!$A$2:$A$5</c:f>
              <c:strCache>
                <c:ptCount val="4"/>
                <c:pt idx="0">
                  <c:v>Before 1990</c:v>
                </c:pt>
                <c:pt idx="1">
                  <c:v>1990-00</c:v>
                </c:pt>
                <c:pt idx="2">
                  <c:v>2001-10</c:v>
                </c:pt>
                <c:pt idx="3">
                  <c:v>Since 2011</c:v>
                </c:pt>
              </c:strCache>
            </c:strRef>
          </c:cat>
          <c:val>
            <c:numRef>
              <c:f>Sheet2!$B$2:$B$5</c:f>
              <c:numCache>
                <c:formatCode>#,##0</c:formatCode>
                <c:ptCount val="4"/>
                <c:pt idx="0">
                  <c:v>407</c:v>
                </c:pt>
                <c:pt idx="1">
                  <c:v>814</c:v>
                </c:pt>
                <c:pt idx="2">
                  <c:v>921</c:v>
                </c:pt>
                <c:pt idx="3">
                  <c:v>1216</c:v>
                </c:pt>
              </c:numCache>
            </c:numRef>
          </c:val>
          <c:smooth val="0"/>
          <c:extLst>
            <c:ext xmlns:c16="http://schemas.microsoft.com/office/drawing/2014/chart" uri="{C3380CC4-5D6E-409C-BE32-E72D297353CC}">
              <c16:uniqueId val="{00000000-B446-4EF1-A932-183819AE8FF7}"/>
            </c:ext>
          </c:extLst>
        </c:ser>
        <c:dLbls>
          <c:showLegendKey val="0"/>
          <c:showVal val="0"/>
          <c:showCatName val="0"/>
          <c:showSerName val="0"/>
          <c:showPercent val="0"/>
          <c:showBubbleSize val="0"/>
        </c:dLbls>
        <c:marker val="1"/>
        <c:smooth val="0"/>
        <c:axId val="474177856"/>
        <c:axId val="474178840"/>
      </c:lineChart>
      <c:catAx>
        <c:axId val="47417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4178840"/>
        <c:crosses val="autoZero"/>
        <c:auto val="1"/>
        <c:lblAlgn val="ctr"/>
        <c:lblOffset val="100"/>
        <c:noMultiLvlLbl val="0"/>
      </c:catAx>
      <c:valAx>
        <c:axId val="47417884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7417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'Figure 18 to 30'!$AG$29</c:f>
              <c:strCache>
                <c:ptCount val="1"/>
                <c:pt idx="0">
                  <c:v>Cooperatives</c:v>
                </c:pt>
              </c:strCache>
            </c:strRef>
          </c:tx>
          <c:spPr>
            <a:solidFill>
              <a:srgbClr val="C00000">
                <a:alpha val="75000"/>
              </a:srgb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18 to 30'!$AH$28:$BI$28</c:f>
              <c:strCache>
                <c:ptCount val="28"/>
                <c:pt idx="0">
                  <c:v>AT</c:v>
                </c:pt>
                <c:pt idx="1">
                  <c:v>BE</c:v>
                </c:pt>
                <c:pt idx="2">
                  <c:v>BG</c:v>
                </c:pt>
                <c:pt idx="3">
                  <c:v>CY</c:v>
                </c:pt>
                <c:pt idx="4">
                  <c:v>CZ</c:v>
                </c:pt>
                <c:pt idx="5">
                  <c:v>DE</c:v>
                </c:pt>
                <c:pt idx="6">
                  <c:v>DK</c:v>
                </c:pt>
                <c:pt idx="7">
                  <c:v>EE</c:v>
                </c:pt>
                <c:pt idx="8">
                  <c:v>EL</c:v>
                </c:pt>
                <c:pt idx="9">
                  <c:v>ES</c:v>
                </c:pt>
                <c:pt idx="10">
                  <c:v>FI</c:v>
                </c:pt>
                <c:pt idx="11">
                  <c:v>FR</c:v>
                </c:pt>
                <c:pt idx="12">
                  <c:v>HR</c:v>
                </c:pt>
                <c:pt idx="13">
                  <c:v>HU</c:v>
                </c:pt>
                <c:pt idx="14">
                  <c:v>IE</c:v>
                </c:pt>
                <c:pt idx="15">
                  <c:v>IT</c:v>
                </c:pt>
                <c:pt idx="16">
                  <c:v>LT</c:v>
                </c:pt>
                <c:pt idx="17">
                  <c:v>LU</c:v>
                </c:pt>
                <c:pt idx="18">
                  <c:v>LV</c:v>
                </c:pt>
                <c:pt idx="19">
                  <c:v>MT</c:v>
                </c:pt>
                <c:pt idx="20">
                  <c:v>NL</c:v>
                </c:pt>
                <c:pt idx="21">
                  <c:v>PL</c:v>
                </c:pt>
                <c:pt idx="22">
                  <c:v>PT</c:v>
                </c:pt>
                <c:pt idx="23">
                  <c:v>RO</c:v>
                </c:pt>
                <c:pt idx="24">
                  <c:v>SE</c:v>
                </c:pt>
                <c:pt idx="25">
                  <c:v>SI</c:v>
                </c:pt>
                <c:pt idx="26">
                  <c:v>SK</c:v>
                </c:pt>
                <c:pt idx="27">
                  <c:v>UK</c:v>
                </c:pt>
              </c:strCache>
            </c:strRef>
          </c:cat>
          <c:val>
            <c:numRef>
              <c:f>'Figure 18 to 30'!$AH$29:$BI$29</c:f>
              <c:numCache>
                <c:formatCode>General</c:formatCode>
                <c:ptCount val="28"/>
                <c:pt idx="0">
                  <c:v>10</c:v>
                </c:pt>
                <c:pt idx="1">
                  <c:v>19</c:v>
                </c:pt>
                <c:pt idx="2">
                  <c:v>0</c:v>
                </c:pt>
                <c:pt idx="3">
                  <c:v>0</c:v>
                </c:pt>
                <c:pt idx="4">
                  <c:v>35</c:v>
                </c:pt>
                <c:pt idx="5">
                  <c:v>183</c:v>
                </c:pt>
                <c:pt idx="6">
                  <c:v>0</c:v>
                </c:pt>
                <c:pt idx="7">
                  <c:v>0</c:v>
                </c:pt>
                <c:pt idx="8">
                  <c:v>191</c:v>
                </c:pt>
                <c:pt idx="9">
                  <c:v>293</c:v>
                </c:pt>
                <c:pt idx="10">
                  <c:v>3</c:v>
                </c:pt>
                <c:pt idx="11">
                  <c:v>342</c:v>
                </c:pt>
                <c:pt idx="12">
                  <c:v>2</c:v>
                </c:pt>
                <c:pt idx="13">
                  <c:v>31</c:v>
                </c:pt>
                <c:pt idx="14">
                  <c:v>1</c:v>
                </c:pt>
                <c:pt idx="15">
                  <c:v>459</c:v>
                </c:pt>
                <c:pt idx="16">
                  <c:v>0</c:v>
                </c:pt>
                <c:pt idx="17">
                  <c:v>0</c:v>
                </c:pt>
                <c:pt idx="18">
                  <c:v>0</c:v>
                </c:pt>
                <c:pt idx="19">
                  <c:v>0</c:v>
                </c:pt>
                <c:pt idx="20">
                  <c:v>13</c:v>
                </c:pt>
                <c:pt idx="21">
                  <c:v>22</c:v>
                </c:pt>
                <c:pt idx="22">
                  <c:v>43</c:v>
                </c:pt>
                <c:pt idx="23">
                  <c:v>1</c:v>
                </c:pt>
                <c:pt idx="24">
                  <c:v>0</c:v>
                </c:pt>
                <c:pt idx="25">
                  <c:v>0</c:v>
                </c:pt>
                <c:pt idx="26">
                  <c:v>5</c:v>
                </c:pt>
                <c:pt idx="27">
                  <c:v>4</c:v>
                </c:pt>
              </c:numCache>
            </c:numRef>
          </c:val>
          <c:extLst>
            <c:ext xmlns:c16="http://schemas.microsoft.com/office/drawing/2014/chart" uri="{C3380CC4-5D6E-409C-BE32-E72D297353CC}">
              <c16:uniqueId val="{00000000-CCAD-4A0C-B377-AB4002080FEC}"/>
            </c:ext>
          </c:extLst>
        </c:ser>
        <c:ser>
          <c:idx val="1"/>
          <c:order val="1"/>
          <c:tx>
            <c:strRef>
              <c:f>'Figure 18 to 30'!$AG$30</c:f>
              <c:strCache>
                <c:ptCount val="1"/>
                <c:pt idx="0">
                  <c:v>Other legal forms</c:v>
                </c:pt>
              </c:strCache>
            </c:strRef>
          </c:tx>
          <c:spPr>
            <a:solidFill>
              <a:srgbClr val="0F5494">
                <a:alpha val="75000"/>
              </a:srgbClr>
            </a:solidFill>
            <a:ln>
              <a:solidFill>
                <a:srgbClr val="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 18 to 30'!$AH$28:$BI$28</c:f>
              <c:strCache>
                <c:ptCount val="28"/>
                <c:pt idx="0">
                  <c:v>AT</c:v>
                </c:pt>
                <c:pt idx="1">
                  <c:v>BE</c:v>
                </c:pt>
                <c:pt idx="2">
                  <c:v>BG</c:v>
                </c:pt>
                <c:pt idx="3">
                  <c:v>CY</c:v>
                </c:pt>
                <c:pt idx="4">
                  <c:v>CZ</c:v>
                </c:pt>
                <c:pt idx="5">
                  <c:v>DE</c:v>
                </c:pt>
                <c:pt idx="6">
                  <c:v>DK</c:v>
                </c:pt>
                <c:pt idx="7">
                  <c:v>EE</c:v>
                </c:pt>
                <c:pt idx="8">
                  <c:v>EL</c:v>
                </c:pt>
                <c:pt idx="9">
                  <c:v>ES</c:v>
                </c:pt>
                <c:pt idx="10">
                  <c:v>FI</c:v>
                </c:pt>
                <c:pt idx="11">
                  <c:v>FR</c:v>
                </c:pt>
                <c:pt idx="12">
                  <c:v>HR</c:v>
                </c:pt>
                <c:pt idx="13">
                  <c:v>HU</c:v>
                </c:pt>
                <c:pt idx="14">
                  <c:v>IE</c:v>
                </c:pt>
                <c:pt idx="15">
                  <c:v>IT</c:v>
                </c:pt>
                <c:pt idx="16">
                  <c:v>LT</c:v>
                </c:pt>
                <c:pt idx="17">
                  <c:v>LU</c:v>
                </c:pt>
                <c:pt idx="18">
                  <c:v>LV</c:v>
                </c:pt>
                <c:pt idx="19">
                  <c:v>MT</c:v>
                </c:pt>
                <c:pt idx="20">
                  <c:v>NL</c:v>
                </c:pt>
                <c:pt idx="21">
                  <c:v>PL</c:v>
                </c:pt>
                <c:pt idx="22">
                  <c:v>PT</c:v>
                </c:pt>
                <c:pt idx="23">
                  <c:v>RO</c:v>
                </c:pt>
                <c:pt idx="24">
                  <c:v>SE</c:v>
                </c:pt>
                <c:pt idx="25">
                  <c:v>SI</c:v>
                </c:pt>
                <c:pt idx="26">
                  <c:v>SK</c:v>
                </c:pt>
                <c:pt idx="27">
                  <c:v>UK</c:v>
                </c:pt>
              </c:strCache>
            </c:strRef>
          </c:cat>
          <c:val>
            <c:numRef>
              <c:f>'Figure 18 to 30'!$AH$30:$BI$30</c:f>
              <c:numCache>
                <c:formatCode>General</c:formatCode>
                <c:ptCount val="28"/>
                <c:pt idx="0">
                  <c:v>24</c:v>
                </c:pt>
                <c:pt idx="1">
                  <c:v>5</c:v>
                </c:pt>
                <c:pt idx="2">
                  <c:v>17</c:v>
                </c:pt>
                <c:pt idx="3">
                  <c:v>9</c:v>
                </c:pt>
                <c:pt idx="4">
                  <c:v>5</c:v>
                </c:pt>
                <c:pt idx="5">
                  <c:v>464</c:v>
                </c:pt>
                <c:pt idx="6">
                  <c:v>2</c:v>
                </c:pt>
                <c:pt idx="7">
                  <c:v>0</c:v>
                </c:pt>
                <c:pt idx="8">
                  <c:v>42</c:v>
                </c:pt>
                <c:pt idx="9">
                  <c:v>280</c:v>
                </c:pt>
                <c:pt idx="10">
                  <c:v>1</c:v>
                </c:pt>
                <c:pt idx="11">
                  <c:v>227</c:v>
                </c:pt>
                <c:pt idx="12">
                  <c:v>5</c:v>
                </c:pt>
                <c:pt idx="13">
                  <c:v>38</c:v>
                </c:pt>
                <c:pt idx="14">
                  <c:v>1</c:v>
                </c:pt>
                <c:pt idx="15">
                  <c:v>91</c:v>
                </c:pt>
                <c:pt idx="16">
                  <c:v>0</c:v>
                </c:pt>
                <c:pt idx="17">
                  <c:v>0</c:v>
                </c:pt>
                <c:pt idx="18">
                  <c:v>0</c:v>
                </c:pt>
                <c:pt idx="19">
                  <c:v>1</c:v>
                </c:pt>
                <c:pt idx="20">
                  <c:v>1</c:v>
                </c:pt>
                <c:pt idx="21">
                  <c:v>219</c:v>
                </c:pt>
                <c:pt idx="22">
                  <c:v>94</c:v>
                </c:pt>
                <c:pt idx="23">
                  <c:v>18</c:v>
                </c:pt>
                <c:pt idx="24">
                  <c:v>5</c:v>
                </c:pt>
                <c:pt idx="25">
                  <c:v>1</c:v>
                </c:pt>
                <c:pt idx="26">
                  <c:v>0</c:v>
                </c:pt>
                <c:pt idx="27">
                  <c:v>30</c:v>
                </c:pt>
              </c:numCache>
            </c:numRef>
          </c:val>
          <c:extLst>
            <c:ext xmlns:c16="http://schemas.microsoft.com/office/drawing/2014/chart" uri="{C3380CC4-5D6E-409C-BE32-E72D297353CC}">
              <c16:uniqueId val="{00000001-CCAD-4A0C-B377-AB4002080FEC}"/>
            </c:ext>
          </c:extLst>
        </c:ser>
        <c:dLbls>
          <c:showLegendKey val="0"/>
          <c:showVal val="0"/>
          <c:showCatName val="0"/>
          <c:showSerName val="0"/>
          <c:showPercent val="0"/>
          <c:showBubbleSize val="0"/>
        </c:dLbls>
        <c:gapWidth val="50"/>
        <c:overlap val="100"/>
        <c:axId val="864010000"/>
        <c:axId val="864010328"/>
      </c:barChart>
      <c:catAx>
        <c:axId val="86401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64010328"/>
        <c:crosses val="autoZero"/>
        <c:auto val="1"/>
        <c:lblAlgn val="ctr"/>
        <c:lblOffset val="100"/>
        <c:noMultiLvlLbl val="0"/>
      </c:catAx>
      <c:valAx>
        <c:axId val="86401032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864010000"/>
        <c:crosses val="autoZero"/>
        <c:crossBetween val="between"/>
      </c:valAx>
      <c:spPr>
        <a:noFill/>
        <a:ln>
          <a:noFill/>
        </a:ln>
        <a:effectLst/>
      </c:spPr>
    </c:plotArea>
    <c:legend>
      <c:legendPos val="b"/>
      <c:layout>
        <c:manualLayout>
          <c:xMode val="edge"/>
          <c:yMode val="edge"/>
          <c:x val="0.27629965004374452"/>
          <c:y val="0.91256495540032445"/>
          <c:w val="0.45851170166229221"/>
          <c:h val="8.43943752885044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00010936132986"/>
          <c:y val="3.7983338172725548E-2"/>
          <c:w val="0.49023261154855641"/>
          <c:h val="0.8854563013168244"/>
        </c:manualLayout>
      </c:layout>
      <c:barChart>
        <c:barDir val="bar"/>
        <c:grouping val="clustered"/>
        <c:varyColors val="0"/>
        <c:ser>
          <c:idx val="0"/>
          <c:order val="0"/>
          <c:tx>
            <c:strRef>
              <c:f>'Objectives of POs'!$B$1</c:f>
              <c:strCache>
                <c:ptCount val="1"/>
                <c:pt idx="0">
                  <c:v> F&amp;V POs</c:v>
                </c:pt>
              </c:strCache>
            </c:strRef>
          </c:tx>
          <c:spPr>
            <a:solidFill>
              <a:srgbClr val="317B1F">
                <a:alpha val="75000"/>
              </a:srgbClr>
            </a:solidFill>
            <a:ln>
              <a:noFill/>
            </a:ln>
            <a:effectLst/>
          </c:spPr>
          <c:invertIfNegative val="0"/>
          <c:cat>
            <c:strRef>
              <c:f>'Objectives of POs'!$A$2:$A$18</c:f>
              <c:strCache>
                <c:ptCount val="17"/>
                <c:pt idx="0">
                  <c:v>Production planning and adjustment to demand</c:v>
                </c:pt>
                <c:pt idx="1">
                  <c:v>Concentration of supply</c:v>
                </c:pt>
                <c:pt idx="2">
                  <c:v>Placing of products on the market (incl. direct marketing)</c:v>
                </c:pt>
                <c:pt idx="3">
                  <c:v>Optimisation of production costs and of returns on investments for animal welfare</c:v>
                </c:pt>
                <c:pt idx="4">
                  <c:v>Improvement of product quality</c:v>
                </c:pt>
                <c:pt idx="5">
                  <c:v>Environmentally sound cultivation practices and production techniques</c:v>
                </c:pt>
                <c:pt idx="6">
                  <c:v>Stabilisation of producer prices</c:v>
                </c:pt>
                <c:pt idx="7">
                  <c:v>Production standards</c:v>
                </c:pt>
                <c:pt idx="8">
                  <c:v>Sustainable use of natural resources and climate change mitigation</c:v>
                </c:pt>
                <c:pt idx="9">
                  <c:v>Promotion and marketing initiatives</c:v>
                </c:pt>
                <c:pt idx="10">
                  <c:v>Management of by-products and waste</c:v>
                </c:pt>
                <c:pt idx="11">
                  <c:v>Research on sustainable production methods</c:v>
                </c:pt>
                <c:pt idx="12">
                  <c:v>Developing protected designation of origin products</c:v>
                </c:pt>
                <c:pt idx="13">
                  <c:v>Management of mutual funds </c:v>
                </c:pt>
                <c:pt idx="14">
                  <c:v>Technical assistance for the use of futures markets </c:v>
                </c:pt>
                <c:pt idx="15">
                  <c:v>Sound animal welfare practices and techniques</c:v>
                </c:pt>
                <c:pt idx="16">
                  <c:v>Promotion and technical assistance</c:v>
                </c:pt>
              </c:strCache>
            </c:strRef>
          </c:cat>
          <c:val>
            <c:numRef>
              <c:f>'Objectives of POs'!$B$2:$B$18</c:f>
              <c:numCache>
                <c:formatCode>0%</c:formatCode>
                <c:ptCount val="17"/>
                <c:pt idx="0">
                  <c:v>0.97392438070404175</c:v>
                </c:pt>
                <c:pt idx="1">
                  <c:v>0.96349413298565845</c:v>
                </c:pt>
                <c:pt idx="2">
                  <c:v>0.94132985658409385</c:v>
                </c:pt>
                <c:pt idx="3">
                  <c:v>0.53063885267275102</c:v>
                </c:pt>
                <c:pt idx="4">
                  <c:v>0.52281616688396348</c:v>
                </c:pt>
                <c:pt idx="5">
                  <c:v>0.50847457627118642</c:v>
                </c:pt>
                <c:pt idx="6">
                  <c:v>0.43155149934810949</c:v>
                </c:pt>
                <c:pt idx="7">
                  <c:v>0.40286831812255541</c:v>
                </c:pt>
                <c:pt idx="8">
                  <c:v>0.36245110821382009</c:v>
                </c:pt>
                <c:pt idx="9">
                  <c:v>0.29726205997392435</c:v>
                </c:pt>
                <c:pt idx="10">
                  <c:v>0.28683181225554105</c:v>
                </c:pt>
                <c:pt idx="11">
                  <c:v>0.21773142112125163</c:v>
                </c:pt>
                <c:pt idx="12">
                  <c:v>0.18774445893089961</c:v>
                </c:pt>
                <c:pt idx="13">
                  <c:v>0.13689700130378096</c:v>
                </c:pt>
                <c:pt idx="14">
                  <c:v>0.10821382007822686</c:v>
                </c:pt>
                <c:pt idx="15">
                  <c:v>6.2581486310299875E-2</c:v>
                </c:pt>
              </c:numCache>
            </c:numRef>
          </c:val>
          <c:extLst>
            <c:ext xmlns:c16="http://schemas.microsoft.com/office/drawing/2014/chart" uri="{C3380CC4-5D6E-409C-BE32-E72D297353CC}">
              <c16:uniqueId val="{00000000-04A5-491E-8DAB-6DCCD0C1DD9A}"/>
            </c:ext>
          </c:extLst>
        </c:ser>
        <c:ser>
          <c:idx val="1"/>
          <c:order val="1"/>
          <c:tx>
            <c:strRef>
              <c:f>'Objectives of POs'!$C$1</c:f>
              <c:strCache>
                <c:ptCount val="1"/>
                <c:pt idx="0">
                  <c:v> Dairy POs</c:v>
                </c:pt>
              </c:strCache>
            </c:strRef>
          </c:tx>
          <c:spPr>
            <a:solidFill>
              <a:srgbClr val="C00000">
                <a:alpha val="75000"/>
              </a:srgbClr>
            </a:solidFill>
            <a:ln>
              <a:noFill/>
            </a:ln>
            <a:effectLst/>
          </c:spPr>
          <c:invertIfNegative val="0"/>
          <c:cat>
            <c:strRef>
              <c:f>'Objectives of POs'!$A$2:$A$18</c:f>
              <c:strCache>
                <c:ptCount val="17"/>
                <c:pt idx="0">
                  <c:v>Production planning and adjustment to demand</c:v>
                </c:pt>
                <c:pt idx="1">
                  <c:v>Concentration of supply</c:v>
                </c:pt>
                <c:pt idx="2">
                  <c:v>Placing of products on the market (incl. direct marketing)</c:v>
                </c:pt>
                <c:pt idx="3">
                  <c:v>Optimisation of production costs and of returns on investments for animal welfare</c:v>
                </c:pt>
                <c:pt idx="4">
                  <c:v>Improvement of product quality</c:v>
                </c:pt>
                <c:pt idx="5">
                  <c:v>Environmentally sound cultivation practices and production techniques</c:v>
                </c:pt>
                <c:pt idx="6">
                  <c:v>Stabilisation of producer prices</c:v>
                </c:pt>
                <c:pt idx="7">
                  <c:v>Production standards</c:v>
                </c:pt>
                <c:pt idx="8">
                  <c:v>Sustainable use of natural resources and climate change mitigation</c:v>
                </c:pt>
                <c:pt idx="9">
                  <c:v>Promotion and marketing initiatives</c:v>
                </c:pt>
                <c:pt idx="10">
                  <c:v>Management of by-products and waste</c:v>
                </c:pt>
                <c:pt idx="11">
                  <c:v>Research on sustainable production methods</c:v>
                </c:pt>
                <c:pt idx="12">
                  <c:v>Developing protected designation of origin products</c:v>
                </c:pt>
                <c:pt idx="13">
                  <c:v>Management of mutual funds </c:v>
                </c:pt>
                <c:pt idx="14">
                  <c:v>Technical assistance for the use of futures markets </c:v>
                </c:pt>
                <c:pt idx="15">
                  <c:v>Sound animal welfare practices and techniques</c:v>
                </c:pt>
                <c:pt idx="16">
                  <c:v>Promotion and technical assistance</c:v>
                </c:pt>
              </c:strCache>
            </c:strRef>
          </c:cat>
          <c:val>
            <c:numRef>
              <c:f>'Objectives of POs'!$C$2:$C$18</c:f>
              <c:numCache>
                <c:formatCode>0%</c:formatCode>
                <c:ptCount val="17"/>
                <c:pt idx="0">
                  <c:v>0.45410628019323673</c:v>
                </c:pt>
                <c:pt idx="1">
                  <c:v>0.84541062801932365</c:v>
                </c:pt>
                <c:pt idx="2">
                  <c:v>0.77294685990338163</c:v>
                </c:pt>
                <c:pt idx="3">
                  <c:v>0.49758454106280192</c:v>
                </c:pt>
                <c:pt idx="4">
                  <c:v>0.48309178743961351</c:v>
                </c:pt>
                <c:pt idx="6">
                  <c:v>0.27536231884057971</c:v>
                </c:pt>
                <c:pt idx="7">
                  <c:v>0.16908212560386474</c:v>
                </c:pt>
                <c:pt idx="8">
                  <c:v>5.7971014492753624E-2</c:v>
                </c:pt>
                <c:pt idx="9">
                  <c:v>0.12560386473429952</c:v>
                </c:pt>
                <c:pt idx="10">
                  <c:v>5.3140096618357488E-2</c:v>
                </c:pt>
                <c:pt idx="11">
                  <c:v>0.11594202898550725</c:v>
                </c:pt>
                <c:pt idx="12">
                  <c:v>5.7971014492753624E-2</c:v>
                </c:pt>
                <c:pt idx="14">
                  <c:v>9.6618357487922701E-3</c:v>
                </c:pt>
                <c:pt idx="15">
                  <c:v>0.13043478260869565</c:v>
                </c:pt>
                <c:pt idx="16">
                  <c:v>0.17874396135265699</c:v>
                </c:pt>
              </c:numCache>
            </c:numRef>
          </c:val>
          <c:extLst>
            <c:ext xmlns:c16="http://schemas.microsoft.com/office/drawing/2014/chart" uri="{C3380CC4-5D6E-409C-BE32-E72D297353CC}">
              <c16:uniqueId val="{00000001-04A5-491E-8DAB-6DCCD0C1DD9A}"/>
            </c:ext>
          </c:extLst>
        </c:ser>
        <c:ser>
          <c:idx val="2"/>
          <c:order val="2"/>
          <c:tx>
            <c:strRef>
              <c:f>'Objectives of POs'!$D$1</c:f>
              <c:strCache>
                <c:ptCount val="1"/>
                <c:pt idx="0">
                  <c:v> Other rec. POs</c:v>
                </c:pt>
              </c:strCache>
            </c:strRef>
          </c:tx>
          <c:spPr>
            <a:solidFill>
              <a:srgbClr val="0F5494">
                <a:alpha val="75000"/>
              </a:srgbClr>
            </a:solidFill>
            <a:ln>
              <a:noFill/>
            </a:ln>
            <a:effectLst/>
          </c:spPr>
          <c:invertIfNegative val="0"/>
          <c:cat>
            <c:strRef>
              <c:f>'Objectives of POs'!$A$2:$A$18</c:f>
              <c:strCache>
                <c:ptCount val="17"/>
                <c:pt idx="0">
                  <c:v>Production planning and adjustment to demand</c:v>
                </c:pt>
                <c:pt idx="1">
                  <c:v>Concentration of supply</c:v>
                </c:pt>
                <c:pt idx="2">
                  <c:v>Placing of products on the market (incl. direct marketing)</c:v>
                </c:pt>
                <c:pt idx="3">
                  <c:v>Optimisation of production costs and of returns on investments for animal welfare</c:v>
                </c:pt>
                <c:pt idx="4">
                  <c:v>Improvement of product quality</c:v>
                </c:pt>
                <c:pt idx="5">
                  <c:v>Environmentally sound cultivation practices and production techniques</c:v>
                </c:pt>
                <c:pt idx="6">
                  <c:v>Stabilisation of producer prices</c:v>
                </c:pt>
                <c:pt idx="7">
                  <c:v>Production standards</c:v>
                </c:pt>
                <c:pt idx="8">
                  <c:v>Sustainable use of natural resources and climate change mitigation</c:v>
                </c:pt>
                <c:pt idx="9">
                  <c:v>Promotion and marketing initiatives</c:v>
                </c:pt>
                <c:pt idx="10">
                  <c:v>Management of by-products and waste</c:v>
                </c:pt>
                <c:pt idx="11">
                  <c:v>Research on sustainable production methods</c:v>
                </c:pt>
                <c:pt idx="12">
                  <c:v>Developing protected designation of origin products</c:v>
                </c:pt>
                <c:pt idx="13">
                  <c:v>Management of mutual funds </c:v>
                </c:pt>
                <c:pt idx="14">
                  <c:v>Technical assistance for the use of futures markets </c:v>
                </c:pt>
                <c:pt idx="15">
                  <c:v>Sound animal welfare practices and techniques</c:v>
                </c:pt>
                <c:pt idx="16">
                  <c:v>Promotion and technical assistance</c:v>
                </c:pt>
              </c:strCache>
            </c:strRef>
          </c:cat>
          <c:val>
            <c:numRef>
              <c:f>'Objectives of POs'!$D$2:$D$18</c:f>
              <c:numCache>
                <c:formatCode>0%</c:formatCode>
                <c:ptCount val="17"/>
                <c:pt idx="0">
                  <c:v>0.75573549257759787</c:v>
                </c:pt>
                <c:pt idx="1">
                  <c:v>0.58974358974358976</c:v>
                </c:pt>
                <c:pt idx="2">
                  <c:v>0.58704453441295545</c:v>
                </c:pt>
                <c:pt idx="3">
                  <c:v>0.39541160593792174</c:v>
                </c:pt>
                <c:pt idx="4">
                  <c:v>0.24696356275303644</c:v>
                </c:pt>
                <c:pt idx="5">
                  <c:v>0.10121457489878542</c:v>
                </c:pt>
                <c:pt idx="6">
                  <c:v>0.24291497975708501</c:v>
                </c:pt>
                <c:pt idx="7">
                  <c:v>0.15924426450742241</c:v>
                </c:pt>
                <c:pt idx="11">
                  <c:v>0.14979757085020243</c:v>
                </c:pt>
                <c:pt idx="12">
                  <c:v>0.14979757085020243</c:v>
                </c:pt>
                <c:pt idx="15">
                  <c:v>0.33738191632928477</c:v>
                </c:pt>
              </c:numCache>
            </c:numRef>
          </c:val>
          <c:extLst>
            <c:ext xmlns:c16="http://schemas.microsoft.com/office/drawing/2014/chart" uri="{C3380CC4-5D6E-409C-BE32-E72D297353CC}">
              <c16:uniqueId val="{00000002-04A5-491E-8DAB-6DCCD0C1DD9A}"/>
            </c:ext>
          </c:extLst>
        </c:ser>
        <c:dLbls>
          <c:showLegendKey val="0"/>
          <c:showVal val="0"/>
          <c:showCatName val="0"/>
          <c:showSerName val="0"/>
          <c:showPercent val="0"/>
          <c:showBubbleSize val="0"/>
        </c:dLbls>
        <c:gapWidth val="100"/>
        <c:overlap val="-10"/>
        <c:axId val="715163072"/>
        <c:axId val="715163400"/>
      </c:barChart>
      <c:catAx>
        <c:axId val="71516307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5163400"/>
        <c:crosses val="autoZero"/>
        <c:auto val="1"/>
        <c:lblAlgn val="ctr"/>
        <c:lblOffset val="100"/>
        <c:tickLblSkip val="1"/>
        <c:noMultiLvlLbl val="0"/>
      </c:catAx>
      <c:valAx>
        <c:axId val="71516340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163072"/>
        <c:crosses val="autoZero"/>
        <c:crossBetween val="between"/>
        <c:minorUnit val="0.25"/>
      </c:valAx>
      <c:spPr>
        <a:noFill/>
        <a:ln>
          <a:noFill/>
        </a:ln>
        <a:effectLst/>
      </c:spPr>
    </c:plotArea>
    <c:legend>
      <c:legendPos val="b"/>
      <c:layout>
        <c:manualLayout>
          <c:xMode val="edge"/>
          <c:yMode val="edge"/>
          <c:x val="0.75138538932633425"/>
          <c:y val="0.58512209050920494"/>
          <c:w val="0.22831944444444441"/>
          <c:h val="0.18860811019000126"/>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03794838145233"/>
          <c:y val="5.0412306751555822E-2"/>
          <c:w val="0.74504188538932636"/>
          <c:h val="0.8769314698034324"/>
        </c:manualLayout>
      </c:layout>
      <c:barChart>
        <c:barDir val="bar"/>
        <c:grouping val="clustered"/>
        <c:varyColors val="0"/>
        <c:ser>
          <c:idx val="0"/>
          <c:order val="0"/>
          <c:tx>
            <c:strRef>
              <c:f>'Activities of POs'!$B$1</c:f>
              <c:strCache>
                <c:ptCount val="1"/>
                <c:pt idx="0">
                  <c:v> F&amp;V POs</c:v>
                </c:pt>
              </c:strCache>
            </c:strRef>
          </c:tx>
          <c:spPr>
            <a:solidFill>
              <a:srgbClr val="317B1F">
                <a:alpha val="75000"/>
              </a:srgbClr>
            </a:solidFill>
            <a:ln>
              <a:noFill/>
            </a:ln>
            <a:effectLst/>
          </c:spPr>
          <c:invertIfNegative val="0"/>
          <c:cat>
            <c:strRef>
              <c:f>'Activities of POs'!$A$2:$A$15</c:f>
              <c:strCache>
                <c:ptCount val="14"/>
                <c:pt idx="0">
                  <c:v>Planning of quantity</c:v>
                </c:pt>
                <c:pt idx="1">
                  <c:v>Planning of quality</c:v>
                </c:pt>
                <c:pt idx="2">
                  <c:v>Contractual negotiations</c:v>
                </c:pt>
                <c:pt idx="3">
                  <c:v>Organisation of quality control</c:v>
                </c:pt>
                <c:pt idx="4">
                  <c:v>Commercialisations strategies</c:v>
                </c:pt>
                <c:pt idx="5">
                  <c:v>Use of equipment or storage</c:v>
                </c:pt>
                <c:pt idx="6">
                  <c:v>Quality control</c:v>
                </c:pt>
                <c:pt idx="7">
                  <c:v>Packaging</c:v>
                </c:pt>
                <c:pt idx="8">
                  <c:v>Labelling or promotion</c:v>
                </c:pt>
                <c:pt idx="9">
                  <c:v>Processing</c:v>
                </c:pt>
                <c:pt idx="10">
                  <c:v>Distribution/transport</c:v>
                </c:pt>
                <c:pt idx="11">
                  <c:v>Procurement of inputs</c:v>
                </c:pt>
                <c:pt idx="12">
                  <c:v>Management of waste</c:v>
                </c:pt>
                <c:pt idx="13">
                  <c:v>Other</c:v>
                </c:pt>
              </c:strCache>
            </c:strRef>
          </c:cat>
          <c:val>
            <c:numRef>
              <c:f>'Activities of POs'!$B$2:$B$15</c:f>
              <c:numCache>
                <c:formatCode>0%</c:formatCode>
                <c:ptCount val="14"/>
                <c:pt idx="0">
                  <c:v>0.91469816272965876</c:v>
                </c:pt>
                <c:pt idx="1">
                  <c:v>0.90288713910761154</c:v>
                </c:pt>
                <c:pt idx="2">
                  <c:v>0.88320209973753283</c:v>
                </c:pt>
                <c:pt idx="3">
                  <c:v>0.85958005249343827</c:v>
                </c:pt>
                <c:pt idx="4">
                  <c:v>0.8582677165354331</c:v>
                </c:pt>
                <c:pt idx="5">
                  <c:v>0.84776902887139105</c:v>
                </c:pt>
                <c:pt idx="6">
                  <c:v>0.82808398950131235</c:v>
                </c:pt>
                <c:pt idx="7">
                  <c:v>0.8044619422572179</c:v>
                </c:pt>
                <c:pt idx="8">
                  <c:v>0.7572178477690289</c:v>
                </c:pt>
                <c:pt idx="9">
                  <c:v>0.53018372703412076</c:v>
                </c:pt>
                <c:pt idx="10">
                  <c:v>0.48950131233595801</c:v>
                </c:pt>
                <c:pt idx="11">
                  <c:v>0.3648293963254593</c:v>
                </c:pt>
                <c:pt idx="12">
                  <c:v>0.22572178477690288</c:v>
                </c:pt>
                <c:pt idx="13">
                  <c:v>7.874015748031496E-3</c:v>
                </c:pt>
              </c:numCache>
            </c:numRef>
          </c:val>
          <c:extLst>
            <c:ext xmlns:c16="http://schemas.microsoft.com/office/drawing/2014/chart" uri="{C3380CC4-5D6E-409C-BE32-E72D297353CC}">
              <c16:uniqueId val="{00000000-2A0D-437E-A54C-2AA7725E8CF1}"/>
            </c:ext>
          </c:extLst>
        </c:ser>
        <c:ser>
          <c:idx val="1"/>
          <c:order val="1"/>
          <c:tx>
            <c:strRef>
              <c:f>'Activities of POs'!$C$1</c:f>
              <c:strCache>
                <c:ptCount val="1"/>
                <c:pt idx="0">
                  <c:v> Dairy POs</c:v>
                </c:pt>
              </c:strCache>
            </c:strRef>
          </c:tx>
          <c:spPr>
            <a:solidFill>
              <a:srgbClr val="C00000">
                <a:alpha val="75000"/>
              </a:srgbClr>
            </a:solidFill>
            <a:ln>
              <a:noFill/>
            </a:ln>
            <a:effectLst/>
          </c:spPr>
          <c:invertIfNegative val="0"/>
          <c:cat>
            <c:strRef>
              <c:f>'Activities of POs'!$A$2:$A$15</c:f>
              <c:strCache>
                <c:ptCount val="14"/>
                <c:pt idx="0">
                  <c:v>Planning of quantity</c:v>
                </c:pt>
                <c:pt idx="1">
                  <c:v>Planning of quality</c:v>
                </c:pt>
                <c:pt idx="2">
                  <c:v>Contractual negotiations</c:v>
                </c:pt>
                <c:pt idx="3">
                  <c:v>Organisation of quality control</c:v>
                </c:pt>
                <c:pt idx="4">
                  <c:v>Commercialisations strategies</c:v>
                </c:pt>
                <c:pt idx="5">
                  <c:v>Use of equipment or storage</c:v>
                </c:pt>
                <c:pt idx="6">
                  <c:v>Quality control</c:v>
                </c:pt>
                <c:pt idx="7">
                  <c:v>Packaging</c:v>
                </c:pt>
                <c:pt idx="8">
                  <c:v>Labelling or promotion</c:v>
                </c:pt>
                <c:pt idx="9">
                  <c:v>Processing</c:v>
                </c:pt>
                <c:pt idx="10">
                  <c:v>Distribution/transport</c:v>
                </c:pt>
                <c:pt idx="11">
                  <c:v>Procurement of inputs</c:v>
                </c:pt>
                <c:pt idx="12">
                  <c:v>Management of waste</c:v>
                </c:pt>
                <c:pt idx="13">
                  <c:v>Other</c:v>
                </c:pt>
              </c:strCache>
            </c:strRef>
          </c:cat>
          <c:val>
            <c:numRef>
              <c:f>'Activities of POs'!$C$2:$C$15</c:f>
              <c:numCache>
                <c:formatCode>0%</c:formatCode>
                <c:ptCount val="14"/>
                <c:pt idx="0">
                  <c:v>0.48507462686567165</c:v>
                </c:pt>
                <c:pt idx="1">
                  <c:v>0.43283582089552236</c:v>
                </c:pt>
                <c:pt idx="2">
                  <c:v>0.65671641791044777</c:v>
                </c:pt>
                <c:pt idx="3">
                  <c:v>0.26119402985074625</c:v>
                </c:pt>
                <c:pt idx="4">
                  <c:v>0.60447761194029848</c:v>
                </c:pt>
                <c:pt idx="5">
                  <c:v>0.22388059701492538</c:v>
                </c:pt>
                <c:pt idx="6">
                  <c:v>0.23880597014925373</c:v>
                </c:pt>
                <c:pt idx="7">
                  <c:v>0.16417910447761194</c:v>
                </c:pt>
                <c:pt idx="8">
                  <c:v>0.20895522388059701</c:v>
                </c:pt>
                <c:pt idx="9">
                  <c:v>0.17164179104477612</c:v>
                </c:pt>
                <c:pt idx="10">
                  <c:v>0.2537313432835821</c:v>
                </c:pt>
                <c:pt idx="11">
                  <c:v>5.2238805970149252E-2</c:v>
                </c:pt>
                <c:pt idx="12">
                  <c:v>6.7164179104477612E-2</c:v>
                </c:pt>
                <c:pt idx="13">
                  <c:v>0</c:v>
                </c:pt>
              </c:numCache>
            </c:numRef>
          </c:val>
          <c:extLst>
            <c:ext xmlns:c16="http://schemas.microsoft.com/office/drawing/2014/chart" uri="{C3380CC4-5D6E-409C-BE32-E72D297353CC}">
              <c16:uniqueId val="{00000001-2A0D-437E-A54C-2AA7725E8CF1}"/>
            </c:ext>
          </c:extLst>
        </c:ser>
        <c:ser>
          <c:idx val="2"/>
          <c:order val="2"/>
          <c:tx>
            <c:strRef>
              <c:f>'Activities of POs'!$D$1</c:f>
              <c:strCache>
                <c:ptCount val="1"/>
                <c:pt idx="0">
                  <c:v> Other rec. POs</c:v>
                </c:pt>
              </c:strCache>
            </c:strRef>
          </c:tx>
          <c:spPr>
            <a:solidFill>
              <a:srgbClr val="0F5494">
                <a:alpha val="75000"/>
              </a:srgbClr>
            </a:solidFill>
            <a:ln>
              <a:noFill/>
            </a:ln>
            <a:effectLst/>
          </c:spPr>
          <c:invertIfNegative val="0"/>
          <c:cat>
            <c:strRef>
              <c:f>'Activities of POs'!$A$2:$A$15</c:f>
              <c:strCache>
                <c:ptCount val="14"/>
                <c:pt idx="0">
                  <c:v>Planning of quantity</c:v>
                </c:pt>
                <c:pt idx="1">
                  <c:v>Planning of quality</c:v>
                </c:pt>
                <c:pt idx="2">
                  <c:v>Contractual negotiations</c:v>
                </c:pt>
                <c:pt idx="3">
                  <c:v>Organisation of quality control</c:v>
                </c:pt>
                <c:pt idx="4">
                  <c:v>Commercialisations strategies</c:v>
                </c:pt>
                <c:pt idx="5">
                  <c:v>Use of equipment or storage</c:v>
                </c:pt>
                <c:pt idx="6">
                  <c:v>Quality control</c:v>
                </c:pt>
                <c:pt idx="7">
                  <c:v>Packaging</c:v>
                </c:pt>
                <c:pt idx="8">
                  <c:v>Labelling or promotion</c:v>
                </c:pt>
                <c:pt idx="9">
                  <c:v>Processing</c:v>
                </c:pt>
                <c:pt idx="10">
                  <c:v>Distribution/transport</c:v>
                </c:pt>
                <c:pt idx="11">
                  <c:v>Procurement of inputs</c:v>
                </c:pt>
                <c:pt idx="12">
                  <c:v>Management of waste</c:v>
                </c:pt>
                <c:pt idx="13">
                  <c:v>Other</c:v>
                </c:pt>
              </c:strCache>
            </c:strRef>
          </c:cat>
          <c:val>
            <c:numRef>
              <c:f>'Activities of POs'!$D$2:$D$15</c:f>
              <c:numCache>
                <c:formatCode>0%</c:formatCode>
                <c:ptCount val="14"/>
                <c:pt idx="0">
                  <c:v>0.69915966386554618</c:v>
                </c:pt>
                <c:pt idx="1">
                  <c:v>0.47394957983193275</c:v>
                </c:pt>
                <c:pt idx="2">
                  <c:v>0.33613445378151263</c:v>
                </c:pt>
                <c:pt idx="3">
                  <c:v>0.30756302521008405</c:v>
                </c:pt>
                <c:pt idx="4">
                  <c:v>0.55630252100840338</c:v>
                </c:pt>
                <c:pt idx="5">
                  <c:v>0.30252100840336132</c:v>
                </c:pt>
                <c:pt idx="6">
                  <c:v>0.30420168067226888</c:v>
                </c:pt>
                <c:pt idx="7">
                  <c:v>0.16638655462184873</c:v>
                </c:pt>
                <c:pt idx="8">
                  <c:v>0.20168067226890757</c:v>
                </c:pt>
                <c:pt idx="9">
                  <c:v>0.33109243697478991</c:v>
                </c:pt>
                <c:pt idx="10">
                  <c:v>0.25882352941176473</c:v>
                </c:pt>
                <c:pt idx="11">
                  <c:v>0.16806722689075632</c:v>
                </c:pt>
                <c:pt idx="12">
                  <c:v>0.1546218487394958</c:v>
                </c:pt>
                <c:pt idx="13">
                  <c:v>2.0168067226890758E-2</c:v>
                </c:pt>
              </c:numCache>
            </c:numRef>
          </c:val>
          <c:extLst>
            <c:ext xmlns:c16="http://schemas.microsoft.com/office/drawing/2014/chart" uri="{C3380CC4-5D6E-409C-BE32-E72D297353CC}">
              <c16:uniqueId val="{00000002-2A0D-437E-A54C-2AA7725E8CF1}"/>
            </c:ext>
          </c:extLst>
        </c:ser>
        <c:dLbls>
          <c:showLegendKey val="0"/>
          <c:showVal val="0"/>
          <c:showCatName val="0"/>
          <c:showSerName val="0"/>
          <c:showPercent val="0"/>
          <c:showBubbleSize val="0"/>
        </c:dLbls>
        <c:gapWidth val="100"/>
        <c:overlap val="-10"/>
        <c:axId val="715163072"/>
        <c:axId val="715163400"/>
      </c:barChart>
      <c:catAx>
        <c:axId val="715163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5163400"/>
        <c:crosses val="autoZero"/>
        <c:auto val="1"/>
        <c:lblAlgn val="ctr"/>
        <c:lblOffset val="100"/>
        <c:noMultiLvlLbl val="0"/>
      </c:catAx>
      <c:valAx>
        <c:axId val="7151634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163072"/>
        <c:crosses val="autoZero"/>
        <c:crossBetween val="between"/>
        <c:minorUnit val="0.25"/>
      </c:valAx>
      <c:spPr>
        <a:noFill/>
        <a:ln>
          <a:noFill/>
        </a:ln>
        <a:effectLst/>
      </c:spPr>
    </c:plotArea>
    <c:legend>
      <c:legendPos val="b"/>
      <c:layout>
        <c:manualLayout>
          <c:xMode val="edge"/>
          <c:yMode val="edge"/>
          <c:x val="0.72388243657042872"/>
          <c:y val="0.66426479220121903"/>
          <c:w val="0.24776388888888884"/>
          <c:h val="0.2122325814919479"/>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123577879650925"/>
          <c:y val="0"/>
          <c:w val="0.44171589576448017"/>
          <c:h val="1"/>
        </c:manualLayout>
      </c:layout>
      <c:pieChart>
        <c:varyColors val="1"/>
        <c:ser>
          <c:idx val="0"/>
          <c:order val="0"/>
          <c:tx>
            <c:strRef>
              <c:f>'Outside selling by PO members'!$B$1</c:f>
              <c:strCache>
                <c:ptCount val="1"/>
                <c:pt idx="0">
                  <c:v>Number</c:v>
                </c:pt>
              </c:strCache>
            </c:strRef>
          </c:tx>
          <c:dPt>
            <c:idx val="0"/>
            <c:bubble3D val="0"/>
            <c:spPr>
              <a:solidFill>
                <a:srgbClr val="C00000">
                  <a:alpha val="75000"/>
                </a:srgbClr>
              </a:solidFill>
              <a:ln w="19050">
                <a:solidFill>
                  <a:schemeClr val="lt1"/>
                </a:solidFill>
              </a:ln>
              <a:effectLst/>
            </c:spPr>
            <c:extLst>
              <c:ext xmlns:c16="http://schemas.microsoft.com/office/drawing/2014/chart" uri="{C3380CC4-5D6E-409C-BE32-E72D297353CC}">
                <c16:uniqueId val="{00000001-966B-44D8-B2DA-E5311B3308B9}"/>
              </c:ext>
            </c:extLst>
          </c:dPt>
          <c:dPt>
            <c:idx val="1"/>
            <c:bubble3D val="0"/>
            <c:spPr>
              <a:solidFill>
                <a:srgbClr val="818DA6">
                  <a:alpha val="75000"/>
                </a:srgbClr>
              </a:solidFill>
              <a:ln w="19050">
                <a:solidFill>
                  <a:schemeClr val="lt1"/>
                </a:solidFill>
              </a:ln>
              <a:effectLst/>
            </c:spPr>
            <c:extLst>
              <c:ext xmlns:c16="http://schemas.microsoft.com/office/drawing/2014/chart" uri="{C3380CC4-5D6E-409C-BE32-E72D297353CC}">
                <c16:uniqueId val="{00000003-966B-44D8-B2DA-E5311B3308B9}"/>
              </c:ext>
            </c:extLst>
          </c:dPt>
          <c:dPt>
            <c:idx val="2"/>
            <c:bubble3D val="0"/>
            <c:spPr>
              <a:solidFill>
                <a:srgbClr val="0F5494">
                  <a:alpha val="75000"/>
                </a:srgbClr>
              </a:solidFill>
              <a:ln w="19050">
                <a:solidFill>
                  <a:schemeClr val="lt1"/>
                </a:solidFill>
              </a:ln>
              <a:effectLst/>
            </c:spPr>
            <c:extLst>
              <c:ext xmlns:c16="http://schemas.microsoft.com/office/drawing/2014/chart" uri="{C3380CC4-5D6E-409C-BE32-E72D297353CC}">
                <c16:uniqueId val="{00000005-966B-44D8-B2DA-E5311B3308B9}"/>
              </c:ext>
            </c:extLst>
          </c:dPt>
          <c:dPt>
            <c:idx val="3"/>
            <c:bubble3D val="0"/>
            <c:spPr>
              <a:solidFill>
                <a:srgbClr val="317B1F">
                  <a:alpha val="75000"/>
                </a:srgbClr>
              </a:solidFill>
              <a:ln w="19050">
                <a:solidFill>
                  <a:schemeClr val="lt1"/>
                </a:solidFill>
              </a:ln>
              <a:effectLst/>
            </c:spPr>
            <c:extLst>
              <c:ext xmlns:c16="http://schemas.microsoft.com/office/drawing/2014/chart" uri="{C3380CC4-5D6E-409C-BE32-E72D297353CC}">
                <c16:uniqueId val="{00000007-966B-44D8-B2DA-E5311B3308B9}"/>
              </c:ext>
            </c:extLst>
          </c:dPt>
          <c:dLbls>
            <c:dLbl>
              <c:idx val="0"/>
              <c:layout>
                <c:manualLayout>
                  <c:x val="-8.0692426019281435E-2"/>
                  <c:y val="0.18700199880142837"/>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66B-44D8-B2DA-E5311B3308B9}"/>
                </c:ext>
              </c:extLst>
            </c:dLbl>
            <c:dLbl>
              <c:idx val="1"/>
              <c:layout>
                <c:manualLayout>
                  <c:x val="-0.11019966798154099"/>
                  <c:y val="-0.2070237007495209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66B-44D8-B2DA-E5311B3308B9}"/>
                </c:ext>
              </c:extLst>
            </c:dLbl>
            <c:dLbl>
              <c:idx val="2"/>
              <c:layout>
                <c:manualLayout>
                  <c:x val="0.10540081329292253"/>
                  <c:y val="-0.208244435329731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66B-44D8-B2DA-E5311B3308B9}"/>
                </c:ext>
              </c:extLst>
            </c:dLbl>
            <c:dLbl>
              <c:idx val="3"/>
              <c:layout>
                <c:manualLayout>
                  <c:x val="9.2619138275027033E-2"/>
                  <c:y val="0.1933154808411750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66B-44D8-B2DA-E5311B3308B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'Outside selling by PO members'!$A$2:$A$5</c:f>
              <c:strCache>
                <c:ptCount val="4"/>
                <c:pt idx="0">
                  <c:v> None</c:v>
                </c:pt>
                <c:pt idx="1">
                  <c:v> 0 to 10 percent</c:v>
                </c:pt>
                <c:pt idx="2">
                  <c:v> 10 to 25 percent</c:v>
                </c:pt>
                <c:pt idx="3">
                  <c:v> 25 to 40 percent</c:v>
                </c:pt>
              </c:strCache>
            </c:strRef>
          </c:cat>
          <c:val>
            <c:numRef>
              <c:f>'Outside selling by PO members'!$B$2:$B$5</c:f>
              <c:numCache>
                <c:formatCode>General</c:formatCode>
                <c:ptCount val="4"/>
                <c:pt idx="0">
                  <c:v>245</c:v>
                </c:pt>
                <c:pt idx="1">
                  <c:v>362</c:v>
                </c:pt>
                <c:pt idx="2">
                  <c:v>287</c:v>
                </c:pt>
                <c:pt idx="3">
                  <c:v>286</c:v>
                </c:pt>
              </c:numCache>
            </c:numRef>
          </c:val>
          <c:extLst>
            <c:ext xmlns:c16="http://schemas.microsoft.com/office/drawing/2014/chart" uri="{C3380CC4-5D6E-409C-BE32-E72D297353CC}">
              <c16:uniqueId val="{00000008-966B-44D8-B2DA-E5311B3308B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3442940038684725E-2"/>
          <c:y val="0.53217467467763269"/>
          <c:w val="0.33829781141960735"/>
          <c:h val="0.4265431609903937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193477671791814"/>
          <c:y val="7.6889585407808353E-2"/>
          <c:w val="0.42281930302693582"/>
          <c:h val="0.81670564385075606"/>
        </c:manualLayout>
      </c:layout>
      <c:pieChart>
        <c:varyColors val="1"/>
        <c:ser>
          <c:idx val="0"/>
          <c:order val="0"/>
          <c:dPt>
            <c:idx val="0"/>
            <c:bubble3D val="0"/>
            <c:explosion val="4"/>
            <c:spPr>
              <a:solidFill>
                <a:srgbClr val="C00000"/>
              </a:solidFill>
              <a:ln w="19050">
                <a:solidFill>
                  <a:schemeClr val="lt1"/>
                </a:solidFill>
              </a:ln>
              <a:effectLst/>
            </c:spPr>
            <c:extLst>
              <c:ext xmlns:c16="http://schemas.microsoft.com/office/drawing/2014/chart" uri="{C3380CC4-5D6E-409C-BE32-E72D297353CC}">
                <c16:uniqueId val="{00000001-F688-446E-A3BE-3C0C95F8B55D}"/>
              </c:ext>
            </c:extLst>
          </c:dPt>
          <c:dPt>
            <c:idx val="1"/>
            <c:bubble3D val="0"/>
            <c:spPr>
              <a:solidFill>
                <a:srgbClr val="C00000">
                  <a:alpha val="50000"/>
                </a:srgbClr>
              </a:solidFill>
              <a:ln w="19050">
                <a:solidFill>
                  <a:schemeClr val="lt1"/>
                </a:solidFill>
              </a:ln>
              <a:effectLst/>
            </c:spPr>
            <c:extLst>
              <c:ext xmlns:c16="http://schemas.microsoft.com/office/drawing/2014/chart" uri="{C3380CC4-5D6E-409C-BE32-E72D297353CC}">
                <c16:uniqueId val="{00000003-F688-446E-A3BE-3C0C95F8B55D}"/>
              </c:ext>
            </c:extLst>
          </c:dPt>
          <c:dPt>
            <c:idx val="2"/>
            <c:bubble3D val="0"/>
            <c:spPr>
              <a:solidFill>
                <a:srgbClr val="0F5494">
                  <a:alpha val="50000"/>
                </a:srgbClr>
              </a:solidFill>
              <a:ln w="19050">
                <a:solidFill>
                  <a:schemeClr val="lt1"/>
                </a:solidFill>
              </a:ln>
              <a:effectLst/>
            </c:spPr>
            <c:extLst>
              <c:ext xmlns:c16="http://schemas.microsoft.com/office/drawing/2014/chart" uri="{C3380CC4-5D6E-409C-BE32-E72D297353CC}">
                <c16:uniqueId val="{00000005-F688-446E-A3BE-3C0C95F8B55D}"/>
              </c:ext>
            </c:extLst>
          </c:dPt>
          <c:dPt>
            <c:idx val="3"/>
            <c:bubble3D val="0"/>
            <c:explosion val="4"/>
            <c:spPr>
              <a:solidFill>
                <a:srgbClr val="0F5494"/>
              </a:solidFill>
              <a:ln w="19050">
                <a:solidFill>
                  <a:schemeClr val="lt1"/>
                </a:solidFill>
              </a:ln>
              <a:effectLst/>
            </c:spPr>
            <c:extLst>
              <c:ext xmlns:c16="http://schemas.microsoft.com/office/drawing/2014/chart" uri="{C3380CC4-5D6E-409C-BE32-E72D297353CC}">
                <c16:uniqueId val="{00000007-F688-446E-A3BE-3C0C95F8B55D}"/>
              </c:ext>
            </c:extLst>
          </c:dPt>
          <c:dLbls>
            <c:dLbl>
              <c:idx val="0"/>
              <c:layout>
                <c:manualLayout>
                  <c:x val="6.862480902530553E-2"/>
                  <c:y val="7.6016732779277097E-4"/>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88-446E-A3BE-3C0C95F8B55D}"/>
                </c:ext>
              </c:extLst>
            </c:dLbl>
            <c:dLbl>
              <c:idx val="1"/>
              <c:layout>
                <c:manualLayout>
                  <c:x val="-8.1982718959141138E-2"/>
                  <c:y val="1.0693877032298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88-446E-A3BE-3C0C95F8B55D}"/>
                </c:ext>
              </c:extLst>
            </c:dLbl>
            <c:dLbl>
              <c:idx val="2"/>
              <c:layout>
                <c:manualLayout>
                  <c:x val="0.1793709706975774"/>
                  <c:y val="2.0717489274704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88-446E-A3BE-3C0C95F8B55D}"/>
                </c:ext>
              </c:extLst>
            </c:dLbl>
            <c:dLbl>
              <c:idx val="3"/>
              <c:layout>
                <c:manualLayout>
                  <c:x val="-4.5884579919331099E-2"/>
                  <c:y val="7.6016687898778723E-4"/>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F549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88-446E-A3BE-3C0C95F8B55D}"/>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'Distribution rec POs coops'!$A$6:$A$9</c:f>
              <c:strCache>
                <c:ptCount val="4"/>
                <c:pt idx="0">
                  <c:v> Recognised ag. cooperatives </c:v>
                </c:pt>
                <c:pt idx="1">
                  <c:v> Non-recognised cooperatives</c:v>
                </c:pt>
                <c:pt idx="2">
                  <c:v> Non-recognised other POs</c:v>
                </c:pt>
                <c:pt idx="3">
                  <c:v> Recognised other POs</c:v>
                </c:pt>
              </c:strCache>
            </c:strRef>
          </c:cat>
          <c:val>
            <c:numRef>
              <c:f>'Distribution rec POs coops'!$B$6:$B$9</c:f>
              <c:numCache>
                <c:formatCode>#,##0</c:formatCode>
                <c:ptCount val="4"/>
                <c:pt idx="0">
                  <c:v>1650</c:v>
                </c:pt>
                <c:pt idx="1">
                  <c:v>20150</c:v>
                </c:pt>
                <c:pt idx="2">
                  <c:v>18150</c:v>
                </c:pt>
                <c:pt idx="3">
                  <c:v>1850</c:v>
                </c:pt>
              </c:numCache>
            </c:numRef>
          </c:val>
          <c:extLst>
            <c:ext xmlns:c16="http://schemas.microsoft.com/office/drawing/2014/chart" uri="{C3380CC4-5D6E-409C-BE32-E72D297353CC}">
              <c16:uniqueId val="{00000008-F688-446E-A3BE-3C0C95F8B55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6294123724805584E-2"/>
          <c:y val="0"/>
          <c:w val="0.48190128001933874"/>
          <c:h val="0.43235797411525867"/>
        </c:manualLayout>
      </c:layout>
      <c:overlay val="0"/>
      <c:spPr>
        <a:noFill/>
        <a:ln>
          <a:noFill/>
        </a:ln>
        <a:effectLst/>
      </c:spPr>
      <c:txPr>
        <a:bodyPr rot="0" spcFirstLastPara="1" vertOverflow="ellipsis" vert="horz" wrap="square" anchor="ctr" anchorCtr="1"/>
        <a:lstStyle/>
        <a:p>
          <a:pPr>
            <a:defRPr sz="1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76337989538275"/>
          <c:y val="2.4214543979643836E-2"/>
          <c:w val="0.62308033935699247"/>
          <c:h val="0.80595604982268088"/>
        </c:manualLayout>
      </c:layout>
      <c:barChart>
        <c:barDir val="bar"/>
        <c:grouping val="clustered"/>
        <c:varyColors val="0"/>
        <c:ser>
          <c:idx val="0"/>
          <c:order val="0"/>
          <c:tx>
            <c:strRef>
              <c:f>'Incentives to joing POs'!$B$1</c:f>
              <c:strCache>
                <c:ptCount val="1"/>
                <c:pt idx="0">
                  <c:v> To a significant extent </c:v>
                </c:pt>
              </c:strCache>
            </c:strRef>
          </c:tx>
          <c:spPr>
            <a:solidFill>
              <a:srgbClr val="317B1F">
                <a:alpha val="75000"/>
              </a:srgbClr>
            </a:solidFill>
            <a:ln>
              <a:noFill/>
            </a:ln>
            <a:effectLst/>
          </c:spPr>
          <c:invertIfNegative val="0"/>
          <c:cat>
            <c:strRef>
              <c:f>'Incentives to joing POs'!$A$2:$A$7</c:f>
              <c:strCache>
                <c:ptCount val="6"/>
                <c:pt idx="0">
                  <c:v>Stronger bargaining power</c:v>
                </c:pt>
                <c:pt idx="1">
                  <c:v>Higher level of efficiency </c:v>
                </c:pt>
                <c:pt idx="2">
                  <c:v>Fair &amp; predictable prices </c:v>
                </c:pt>
                <c:pt idx="3">
                  <c:v>Supportive investments</c:v>
                </c:pt>
                <c:pt idx="4">
                  <c:v>Better commercialisation</c:v>
                </c:pt>
                <c:pt idx="5">
                  <c:v>Responsiveness to crises</c:v>
                </c:pt>
              </c:strCache>
            </c:strRef>
          </c:cat>
          <c:val>
            <c:numRef>
              <c:f>'Incentives to joing POs'!$B$2:$B$7</c:f>
              <c:numCache>
                <c:formatCode>0%</c:formatCode>
                <c:ptCount val="6"/>
                <c:pt idx="0">
                  <c:v>0.62</c:v>
                </c:pt>
                <c:pt idx="1">
                  <c:v>0.62</c:v>
                </c:pt>
                <c:pt idx="2">
                  <c:v>0.54</c:v>
                </c:pt>
                <c:pt idx="3">
                  <c:v>0.51</c:v>
                </c:pt>
                <c:pt idx="4">
                  <c:v>0.47</c:v>
                </c:pt>
                <c:pt idx="5">
                  <c:v>0.46</c:v>
                </c:pt>
              </c:numCache>
            </c:numRef>
          </c:val>
          <c:extLst>
            <c:ext xmlns:c16="http://schemas.microsoft.com/office/drawing/2014/chart" uri="{C3380CC4-5D6E-409C-BE32-E72D297353CC}">
              <c16:uniqueId val="{00000000-80B8-4C4D-814A-DA8C328FA2DC}"/>
            </c:ext>
          </c:extLst>
        </c:ser>
        <c:ser>
          <c:idx val="1"/>
          <c:order val="1"/>
          <c:tx>
            <c:strRef>
              <c:f>'Incentives to joing POs'!$C$1</c:f>
              <c:strCache>
                <c:ptCount val="1"/>
                <c:pt idx="0">
                  <c:v> To some extent </c:v>
                </c:pt>
              </c:strCache>
            </c:strRef>
          </c:tx>
          <c:spPr>
            <a:solidFill>
              <a:srgbClr val="0F5494">
                <a:alpha val="75000"/>
              </a:srgbClr>
            </a:solidFill>
            <a:ln>
              <a:noFill/>
            </a:ln>
            <a:effectLst/>
          </c:spPr>
          <c:invertIfNegative val="0"/>
          <c:cat>
            <c:strRef>
              <c:f>'Incentives to joing POs'!$A$2:$A$7</c:f>
              <c:strCache>
                <c:ptCount val="6"/>
                <c:pt idx="0">
                  <c:v>Stronger bargaining power</c:v>
                </c:pt>
                <c:pt idx="1">
                  <c:v>Higher level of efficiency </c:v>
                </c:pt>
                <c:pt idx="2">
                  <c:v>Fair &amp; predictable prices </c:v>
                </c:pt>
                <c:pt idx="3">
                  <c:v>Supportive investments</c:v>
                </c:pt>
                <c:pt idx="4">
                  <c:v>Better commercialisation</c:v>
                </c:pt>
                <c:pt idx="5">
                  <c:v>Responsiveness to crises</c:v>
                </c:pt>
              </c:strCache>
            </c:strRef>
          </c:cat>
          <c:val>
            <c:numRef>
              <c:f>'Incentives to joing POs'!$C$2:$C$7</c:f>
              <c:numCache>
                <c:formatCode>0%</c:formatCode>
                <c:ptCount val="6"/>
                <c:pt idx="0">
                  <c:v>0.28000000000000003</c:v>
                </c:pt>
                <c:pt idx="1">
                  <c:v>0.24</c:v>
                </c:pt>
                <c:pt idx="2">
                  <c:v>0.31</c:v>
                </c:pt>
                <c:pt idx="3">
                  <c:v>0.22</c:v>
                </c:pt>
                <c:pt idx="4">
                  <c:v>0.28999999999999998</c:v>
                </c:pt>
                <c:pt idx="5">
                  <c:v>0.28999999999999998</c:v>
                </c:pt>
              </c:numCache>
            </c:numRef>
          </c:val>
          <c:extLst>
            <c:ext xmlns:c16="http://schemas.microsoft.com/office/drawing/2014/chart" uri="{C3380CC4-5D6E-409C-BE32-E72D297353CC}">
              <c16:uniqueId val="{00000001-80B8-4C4D-814A-DA8C328FA2DC}"/>
            </c:ext>
          </c:extLst>
        </c:ser>
        <c:ser>
          <c:idx val="2"/>
          <c:order val="2"/>
          <c:tx>
            <c:strRef>
              <c:f>'Incentives to joing POs'!$D$1</c:f>
              <c:strCache>
                <c:ptCount val="1"/>
                <c:pt idx="0">
                  <c:v> To a limited extent </c:v>
                </c:pt>
              </c:strCache>
            </c:strRef>
          </c:tx>
          <c:spPr>
            <a:solidFill>
              <a:srgbClr val="C00000">
                <a:alpha val="75000"/>
              </a:srgbClr>
            </a:solidFill>
            <a:ln>
              <a:noFill/>
            </a:ln>
            <a:effectLst/>
          </c:spPr>
          <c:invertIfNegative val="0"/>
          <c:cat>
            <c:strRef>
              <c:f>'Incentives to joing POs'!$A$2:$A$7</c:f>
              <c:strCache>
                <c:ptCount val="6"/>
                <c:pt idx="0">
                  <c:v>Stronger bargaining power</c:v>
                </c:pt>
                <c:pt idx="1">
                  <c:v>Higher level of efficiency </c:v>
                </c:pt>
                <c:pt idx="2">
                  <c:v>Fair &amp; predictable prices </c:v>
                </c:pt>
                <c:pt idx="3">
                  <c:v>Supportive investments</c:v>
                </c:pt>
                <c:pt idx="4">
                  <c:v>Better commercialisation</c:v>
                </c:pt>
                <c:pt idx="5">
                  <c:v>Responsiveness to crises</c:v>
                </c:pt>
              </c:strCache>
            </c:strRef>
          </c:cat>
          <c:val>
            <c:numRef>
              <c:f>'Incentives to joing POs'!$D$2:$D$7</c:f>
              <c:numCache>
                <c:formatCode>0%</c:formatCode>
                <c:ptCount val="6"/>
                <c:pt idx="0">
                  <c:v>0.1</c:v>
                </c:pt>
                <c:pt idx="1">
                  <c:v>0.14000000000000001</c:v>
                </c:pt>
                <c:pt idx="2">
                  <c:v>0.15</c:v>
                </c:pt>
                <c:pt idx="3">
                  <c:v>0.27</c:v>
                </c:pt>
                <c:pt idx="4">
                  <c:v>0.24</c:v>
                </c:pt>
                <c:pt idx="5">
                  <c:v>0.24</c:v>
                </c:pt>
              </c:numCache>
            </c:numRef>
          </c:val>
          <c:extLst>
            <c:ext xmlns:c16="http://schemas.microsoft.com/office/drawing/2014/chart" uri="{C3380CC4-5D6E-409C-BE32-E72D297353CC}">
              <c16:uniqueId val="{00000002-80B8-4C4D-814A-DA8C328FA2DC}"/>
            </c:ext>
          </c:extLst>
        </c:ser>
        <c:ser>
          <c:idx val="3"/>
          <c:order val="3"/>
          <c:tx>
            <c:strRef>
              <c:f>'Incentives to joing POs'!$E$1</c:f>
              <c:strCache>
                <c:ptCount val="1"/>
                <c:pt idx="0">
                  <c:v> No answer </c:v>
                </c:pt>
              </c:strCache>
            </c:strRef>
          </c:tx>
          <c:spPr>
            <a:solidFill>
              <a:srgbClr val="818DA6">
                <a:alpha val="75000"/>
              </a:srgbClr>
            </a:solidFill>
            <a:ln>
              <a:noFill/>
            </a:ln>
            <a:effectLst/>
          </c:spPr>
          <c:invertIfNegative val="0"/>
          <c:cat>
            <c:strRef>
              <c:f>'Incentives to joing POs'!$A$2:$A$7</c:f>
              <c:strCache>
                <c:ptCount val="6"/>
                <c:pt idx="0">
                  <c:v>Stronger bargaining power</c:v>
                </c:pt>
                <c:pt idx="1">
                  <c:v>Higher level of efficiency </c:v>
                </c:pt>
                <c:pt idx="2">
                  <c:v>Fair &amp; predictable prices </c:v>
                </c:pt>
                <c:pt idx="3">
                  <c:v>Supportive investments</c:v>
                </c:pt>
                <c:pt idx="4">
                  <c:v>Better commercialisation</c:v>
                </c:pt>
                <c:pt idx="5">
                  <c:v>Responsiveness to crises</c:v>
                </c:pt>
              </c:strCache>
            </c:strRef>
          </c:cat>
          <c:val>
            <c:numRef>
              <c:f>'Incentives to joing POs'!$E$2:$E$7</c:f>
              <c:numCache>
                <c:formatCode>0%</c:formatCode>
                <c:ptCount val="6"/>
                <c:pt idx="0">
                  <c:v>0</c:v>
                </c:pt>
                <c:pt idx="1">
                  <c:v>0</c:v>
                </c:pt>
                <c:pt idx="2">
                  <c:v>0</c:v>
                </c:pt>
                <c:pt idx="3">
                  <c:v>0</c:v>
                </c:pt>
                <c:pt idx="4">
                  <c:v>0</c:v>
                </c:pt>
                <c:pt idx="5">
                  <c:v>1.0000000000000064E-2</c:v>
                </c:pt>
              </c:numCache>
            </c:numRef>
          </c:val>
          <c:extLst>
            <c:ext xmlns:c16="http://schemas.microsoft.com/office/drawing/2014/chart" uri="{C3380CC4-5D6E-409C-BE32-E72D297353CC}">
              <c16:uniqueId val="{00000003-80B8-4C4D-814A-DA8C328FA2DC}"/>
            </c:ext>
          </c:extLst>
        </c:ser>
        <c:dLbls>
          <c:showLegendKey val="0"/>
          <c:showVal val="0"/>
          <c:showCatName val="0"/>
          <c:showSerName val="0"/>
          <c:showPercent val="0"/>
          <c:showBubbleSize val="0"/>
        </c:dLbls>
        <c:gapWidth val="50"/>
        <c:overlap val="-10"/>
        <c:axId val="715163072"/>
        <c:axId val="715163400"/>
      </c:barChart>
      <c:catAx>
        <c:axId val="715163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5163400"/>
        <c:crosses val="autoZero"/>
        <c:auto val="1"/>
        <c:lblAlgn val="ctr"/>
        <c:lblOffset val="100"/>
        <c:noMultiLvlLbl val="0"/>
      </c:catAx>
      <c:valAx>
        <c:axId val="715163400"/>
        <c:scaling>
          <c:orientation val="minMax"/>
          <c:max val="0.70000000000000007"/>
          <c:min val="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163072"/>
        <c:crosses val="autoZero"/>
        <c:crossBetween val="between"/>
      </c:valAx>
      <c:spPr>
        <a:noFill/>
        <a:ln>
          <a:noFill/>
        </a:ln>
        <a:effectLst/>
      </c:spPr>
    </c:plotArea>
    <c:legend>
      <c:legendPos val="b"/>
      <c:layout>
        <c:manualLayout>
          <c:xMode val="edge"/>
          <c:yMode val="edge"/>
          <c:x val="1.8475395721281245E-2"/>
          <c:y val="0.92979359571244835"/>
          <c:w val="0.96467978616358119"/>
          <c:h val="5.771780089647544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50638610087335"/>
          <c:y val="3.0023885860232687E-2"/>
          <c:w val="0.55410471939027994"/>
          <c:h val="0.84808945355668064"/>
        </c:manualLayout>
      </c:layout>
      <c:barChart>
        <c:barDir val="bar"/>
        <c:grouping val="percentStacked"/>
        <c:varyColors val="0"/>
        <c:ser>
          <c:idx val="0"/>
          <c:order val="0"/>
          <c:tx>
            <c:strRef>
              <c:f>'Why farmers not join'!$B$1</c:f>
              <c:strCache>
                <c:ptCount val="1"/>
                <c:pt idx="0">
                  <c:v>Yes</c:v>
                </c:pt>
              </c:strCache>
            </c:strRef>
          </c:tx>
          <c:spPr>
            <a:solidFill>
              <a:srgbClr val="0F5494">
                <a:alpha val="74902"/>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'Why farmers not join'!$A$2:$A$7</c:f>
              <c:strCache>
                <c:ptCount val="6"/>
                <c:pt idx="0">
                  <c:v>Unwillingess to cooperate</c:v>
                </c:pt>
                <c:pt idx="1">
                  <c:v>Poor regulatory environment</c:v>
                </c:pt>
                <c:pt idx="2">
                  <c:v>Lack of trust btwn members</c:v>
                </c:pt>
                <c:pt idx="3">
                  <c:v>Difficulties establishing POs</c:v>
                </c:pt>
                <c:pt idx="4">
                  <c:v>Poor governance structure</c:v>
                </c:pt>
                <c:pt idx="5">
                  <c:v>Lack of good examples</c:v>
                </c:pt>
              </c:strCache>
            </c:strRef>
          </c:cat>
          <c:val>
            <c:numRef>
              <c:f>'Why farmers not join'!$B$2:$B$7</c:f>
              <c:numCache>
                <c:formatCode>0%</c:formatCode>
                <c:ptCount val="6"/>
                <c:pt idx="0">
                  <c:v>0.72</c:v>
                </c:pt>
                <c:pt idx="1">
                  <c:v>0.55000000000000004</c:v>
                </c:pt>
                <c:pt idx="2">
                  <c:v>0.52</c:v>
                </c:pt>
                <c:pt idx="3">
                  <c:v>0.33</c:v>
                </c:pt>
                <c:pt idx="4">
                  <c:v>0.26</c:v>
                </c:pt>
                <c:pt idx="5">
                  <c:v>0.26</c:v>
                </c:pt>
              </c:numCache>
            </c:numRef>
          </c:val>
          <c:extLst>
            <c:ext xmlns:c16="http://schemas.microsoft.com/office/drawing/2014/chart" uri="{C3380CC4-5D6E-409C-BE32-E72D297353CC}">
              <c16:uniqueId val="{00000000-87BC-430C-B3D9-C5FE5354187A}"/>
            </c:ext>
          </c:extLst>
        </c:ser>
        <c:ser>
          <c:idx val="1"/>
          <c:order val="1"/>
          <c:tx>
            <c:strRef>
              <c:f>'Why farmers not join'!$C$1</c:f>
              <c:strCache>
                <c:ptCount val="1"/>
                <c:pt idx="0">
                  <c:v>No</c:v>
                </c:pt>
              </c:strCache>
            </c:strRef>
          </c:tx>
          <c:spPr>
            <a:solidFill>
              <a:srgbClr val="C00000">
                <a:alpha val="74902"/>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'Why farmers not join'!$A$2:$A$7</c:f>
              <c:strCache>
                <c:ptCount val="6"/>
                <c:pt idx="0">
                  <c:v>Unwillingess to cooperate</c:v>
                </c:pt>
                <c:pt idx="1">
                  <c:v>Poor regulatory environment</c:v>
                </c:pt>
                <c:pt idx="2">
                  <c:v>Lack of trust btwn members</c:v>
                </c:pt>
                <c:pt idx="3">
                  <c:v>Difficulties establishing POs</c:v>
                </c:pt>
                <c:pt idx="4">
                  <c:v>Poor governance structure</c:v>
                </c:pt>
                <c:pt idx="5">
                  <c:v>Lack of good examples</c:v>
                </c:pt>
              </c:strCache>
            </c:strRef>
          </c:cat>
          <c:val>
            <c:numRef>
              <c:f>'Why farmers not join'!$C$2:$C$7</c:f>
              <c:numCache>
                <c:formatCode>0%</c:formatCode>
                <c:ptCount val="6"/>
                <c:pt idx="0">
                  <c:v>0.28000000000000003</c:v>
                </c:pt>
                <c:pt idx="1">
                  <c:v>0.45</c:v>
                </c:pt>
                <c:pt idx="2">
                  <c:v>0.48</c:v>
                </c:pt>
                <c:pt idx="3">
                  <c:v>0.67</c:v>
                </c:pt>
                <c:pt idx="4">
                  <c:v>0.74</c:v>
                </c:pt>
                <c:pt idx="5">
                  <c:v>0.74</c:v>
                </c:pt>
              </c:numCache>
            </c:numRef>
          </c:val>
          <c:extLst>
            <c:ext xmlns:c16="http://schemas.microsoft.com/office/drawing/2014/chart" uri="{C3380CC4-5D6E-409C-BE32-E72D297353CC}">
              <c16:uniqueId val="{00000001-87BC-430C-B3D9-C5FE5354187A}"/>
            </c:ext>
          </c:extLst>
        </c:ser>
        <c:dLbls>
          <c:showLegendKey val="0"/>
          <c:showVal val="0"/>
          <c:showCatName val="0"/>
          <c:showSerName val="0"/>
          <c:showPercent val="0"/>
          <c:showBubbleSize val="0"/>
        </c:dLbls>
        <c:gapWidth val="100"/>
        <c:overlap val="100"/>
        <c:axId val="715163072"/>
        <c:axId val="715163400"/>
      </c:barChart>
      <c:catAx>
        <c:axId val="715163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15163400"/>
        <c:crosses val="autoZero"/>
        <c:auto val="1"/>
        <c:lblAlgn val="ctr"/>
        <c:lblOffset val="100"/>
        <c:noMultiLvlLbl val="0"/>
      </c:catAx>
      <c:valAx>
        <c:axId val="715163400"/>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15163072"/>
        <c:crosses val="autoZero"/>
        <c:crossBetween val="between"/>
      </c:valAx>
      <c:spPr>
        <a:noFill/>
        <a:ln>
          <a:noFill/>
        </a:ln>
        <a:effectLst/>
      </c:spPr>
    </c:plotArea>
    <c:legend>
      <c:legendPos val="b"/>
      <c:layout>
        <c:manualLayout>
          <c:xMode val="edge"/>
          <c:yMode val="edge"/>
          <c:x val="0.39208654769100476"/>
          <c:y val="0.89730047225831644"/>
          <c:w val="0.59087495525754108"/>
          <c:h val="6.677918280871410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4"/>
            <a:ext cx="2914748" cy="4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0" tIns="45087" rIns="90170" bIns="45087"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08333" y="4"/>
            <a:ext cx="2914748" cy="4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0" tIns="45087" rIns="90170" bIns="45087"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283422"/>
            <a:ext cx="2914748" cy="48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0" tIns="45087" rIns="90170" bIns="45087"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08333" y="9283422"/>
            <a:ext cx="2914748" cy="48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0" tIns="45087" rIns="90170" bIns="45087" numCol="1" anchor="b" anchorCtr="0" compatLnSpc="1">
            <a:prstTxWarp prst="textNoShape">
              <a:avLst/>
            </a:prstTxWarp>
          </a:bodyPr>
          <a:lstStyle>
            <a:lvl1pPr algn="r">
              <a:defRPr>
                <a:solidFill>
                  <a:schemeClr val="tx1"/>
                </a:solidFill>
                <a:latin typeface="Arial" charset="0"/>
              </a:defRPr>
            </a:lvl1pPr>
          </a:lstStyle>
          <a:p>
            <a:fld id="{D946E2A2-EB84-4137-82AD-650087820CBA}" type="slidenum">
              <a:rPr lang="en-GB" altLang="en-US"/>
              <a:pPr/>
              <a:t>‹#›</a:t>
            </a:fld>
            <a:endParaRPr lang="en-GB" altLang="en-US"/>
          </a:p>
        </p:txBody>
      </p:sp>
    </p:spTree>
    <p:extLst>
      <p:ext uri="{BB962C8B-B14F-4D97-AF65-F5344CB8AC3E}">
        <p14:creationId xmlns:p14="http://schemas.microsoft.com/office/powerpoint/2010/main" val="246817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4"/>
            <a:ext cx="2914748" cy="4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0" tIns="45087" rIns="90170" bIns="45087"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08333" y="4"/>
            <a:ext cx="2914748" cy="4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0" tIns="45087" rIns="90170" bIns="45087"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20750" y="733425"/>
            <a:ext cx="4884738" cy="36655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2153" y="4642494"/>
            <a:ext cx="5380348" cy="4398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0" tIns="45087" rIns="90170" bIns="45087"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36870" name="Rectangle 6"/>
          <p:cNvSpPr>
            <a:spLocks noGrp="1" noChangeArrowheads="1"/>
          </p:cNvSpPr>
          <p:nvPr>
            <p:ph type="ftr" sz="quarter" idx="4"/>
          </p:nvPr>
        </p:nvSpPr>
        <p:spPr bwMode="auto">
          <a:xfrm>
            <a:off x="0" y="9283422"/>
            <a:ext cx="2914748" cy="48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0" tIns="45087" rIns="90170" bIns="45087"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08333" y="9283422"/>
            <a:ext cx="2914748" cy="48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70" tIns="45087" rIns="90170" bIns="45087" numCol="1" anchor="b" anchorCtr="0" compatLnSpc="1">
            <a:prstTxWarp prst="textNoShape">
              <a:avLst/>
            </a:prstTxWarp>
          </a:bodyPr>
          <a:lstStyle>
            <a:lvl1pPr algn="r">
              <a:defRPr>
                <a:solidFill>
                  <a:schemeClr val="tx1"/>
                </a:solidFill>
                <a:latin typeface="Arial" charset="0"/>
              </a:defRPr>
            </a:lvl1pPr>
          </a:lstStyle>
          <a:p>
            <a:fld id="{421DAEB1-8C38-4249-B946-5C720A59C6EB}" type="slidenum">
              <a:rPr lang="en-GB" altLang="en-US"/>
              <a:pPr/>
              <a:t>‹#›</a:t>
            </a:fld>
            <a:endParaRPr lang="en-GB" altLang="en-US"/>
          </a:p>
        </p:txBody>
      </p:sp>
    </p:spTree>
    <p:extLst>
      <p:ext uri="{BB962C8B-B14F-4D97-AF65-F5344CB8AC3E}">
        <p14:creationId xmlns:p14="http://schemas.microsoft.com/office/powerpoint/2010/main" val="1792510547"/>
      </p:ext>
    </p:extLst>
  </p:cSld>
  <p:clrMap bg1="lt1" tx1="dk1" bg2="lt2" tx2="dk2" accent1="accent1" accent2="accent2" accent3="accent3" accent4="accent4" accent5="accent5" accent6="accent6" hlink="hlink" folHlink="folHlink"/>
  <p:notesStyle>
    <a:lvl1pPr algn="l" rtl="0" fontAlgn="base">
      <a:lnSpc>
        <a:spcPct val="150000"/>
      </a:lnSpc>
      <a:spcBef>
        <a:spcPct val="30000"/>
      </a:spcBef>
      <a:spcAft>
        <a:spcPct val="0"/>
      </a:spcAft>
      <a:defRPr sz="1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Except where indicated otherwise, all information is generally taken from the PO study. </a:t>
            </a:r>
          </a:p>
        </p:txBody>
      </p:sp>
      <p:sp>
        <p:nvSpPr>
          <p:cNvPr id="4" name="Slide Number Placeholder 3"/>
          <p:cNvSpPr>
            <a:spLocks noGrp="1"/>
          </p:cNvSpPr>
          <p:nvPr>
            <p:ph type="sldNum" sz="quarter" idx="10"/>
          </p:nvPr>
        </p:nvSpPr>
        <p:spPr/>
        <p:txBody>
          <a:bodyPr/>
          <a:lstStyle/>
          <a:p>
            <a:fld id="{421DAEB1-8C38-4249-B946-5C720A59C6EB}" type="slidenum">
              <a:rPr lang="en-GB" altLang="en-US" smtClean="0"/>
              <a:pPr/>
              <a:t>1</a:t>
            </a:fld>
            <a:endParaRPr lang="en-GB" altLang="en-US"/>
          </a:p>
        </p:txBody>
      </p:sp>
    </p:spTree>
    <p:extLst>
      <p:ext uri="{BB962C8B-B14F-4D97-AF65-F5344CB8AC3E}">
        <p14:creationId xmlns:p14="http://schemas.microsoft.com/office/powerpoint/2010/main" val="196519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10</a:t>
            </a:fld>
            <a:endParaRPr lang="en-GB">
              <a:solidFill>
                <a:srgbClr val="000000"/>
              </a:solidFill>
            </a:endParaRPr>
          </a:p>
        </p:txBody>
      </p:sp>
    </p:spTree>
    <p:extLst>
      <p:ext uri="{BB962C8B-B14F-4D97-AF65-F5344CB8AC3E}">
        <p14:creationId xmlns:p14="http://schemas.microsoft.com/office/powerpoint/2010/main" val="252144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11</a:t>
            </a:fld>
            <a:endParaRPr lang="en-GB">
              <a:solidFill>
                <a:srgbClr val="000000"/>
              </a:solidFill>
            </a:endParaRPr>
          </a:p>
        </p:txBody>
      </p:sp>
    </p:spTree>
    <p:extLst>
      <p:ext uri="{BB962C8B-B14F-4D97-AF65-F5344CB8AC3E}">
        <p14:creationId xmlns:p14="http://schemas.microsoft.com/office/powerpoint/2010/main" val="1919872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12</a:t>
            </a:fld>
            <a:endParaRPr lang="en-GB">
              <a:solidFill>
                <a:srgbClr val="000000"/>
              </a:solidFill>
            </a:endParaRPr>
          </a:p>
        </p:txBody>
      </p:sp>
    </p:spTree>
    <p:extLst>
      <p:ext uri="{BB962C8B-B14F-4D97-AF65-F5344CB8AC3E}">
        <p14:creationId xmlns:p14="http://schemas.microsoft.com/office/powerpoint/2010/main" val="251400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13</a:t>
            </a:fld>
            <a:endParaRPr lang="en-GB">
              <a:solidFill>
                <a:srgbClr val="000000"/>
              </a:solidFill>
            </a:endParaRPr>
          </a:p>
        </p:txBody>
      </p:sp>
    </p:spTree>
    <p:extLst>
      <p:ext uri="{BB962C8B-B14F-4D97-AF65-F5344CB8AC3E}">
        <p14:creationId xmlns:p14="http://schemas.microsoft.com/office/powerpoint/2010/main" val="344999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r>
              <a:rPr lang="en-GB" sz="1600" dirty="0"/>
              <a:t>Figure from “</a:t>
            </a:r>
            <a:r>
              <a:rPr lang="en-IE" altLang="en-US" sz="1600" i="0" dirty="0"/>
              <a:t>The contribution of </a:t>
            </a:r>
            <a:r>
              <a:rPr lang="en-IE" altLang="en-US" sz="1600" dirty="0"/>
              <a:t>producer organisations to an efficient agri-food supply chain</a:t>
            </a:r>
            <a:r>
              <a:rPr lang="en-GB" sz="1600" dirty="0"/>
              <a:t>”</a:t>
            </a:r>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14</a:t>
            </a:fld>
            <a:endParaRPr lang="en-GB">
              <a:solidFill>
                <a:srgbClr val="000000"/>
              </a:solidFill>
            </a:endParaRPr>
          </a:p>
        </p:txBody>
      </p:sp>
    </p:spTree>
    <p:extLst>
      <p:ext uri="{BB962C8B-B14F-4D97-AF65-F5344CB8AC3E}">
        <p14:creationId xmlns:p14="http://schemas.microsoft.com/office/powerpoint/2010/main" val="31735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1911" rtl="0" eaLnBrk="1" fontAlgn="base" latinLnBrk="0" hangingPunct="1">
              <a:lnSpc>
                <a:spcPct val="150000"/>
              </a:lnSpc>
              <a:spcBef>
                <a:spcPct val="30000"/>
              </a:spcBef>
              <a:spcAft>
                <a:spcPct val="0"/>
              </a:spcAft>
              <a:buClrTx/>
              <a:buSzTx/>
              <a:buFontTx/>
              <a:buNone/>
              <a:tabLst/>
              <a:defRPr/>
            </a:pPr>
            <a:r>
              <a:rPr lang="en-IE" sz="1600" dirty="0"/>
              <a:t>(*) In Germany 33 POs were recognised in several sectors (mainly meat) and in several states; these cases are listed only once and only for the main sector. </a:t>
            </a:r>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15</a:t>
            </a:fld>
            <a:endParaRPr lang="en-GB">
              <a:solidFill>
                <a:srgbClr val="000000"/>
              </a:solidFill>
            </a:endParaRPr>
          </a:p>
        </p:txBody>
      </p:sp>
    </p:spTree>
    <p:extLst>
      <p:ext uri="{BB962C8B-B14F-4D97-AF65-F5344CB8AC3E}">
        <p14:creationId xmlns:p14="http://schemas.microsoft.com/office/powerpoint/2010/main" val="179710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16</a:t>
            </a:fld>
            <a:endParaRPr lang="en-GB">
              <a:solidFill>
                <a:srgbClr val="000000"/>
              </a:solidFill>
            </a:endParaRPr>
          </a:p>
        </p:txBody>
      </p:sp>
    </p:spTree>
    <p:extLst>
      <p:ext uri="{BB962C8B-B14F-4D97-AF65-F5344CB8AC3E}">
        <p14:creationId xmlns:p14="http://schemas.microsoft.com/office/powerpoint/2010/main" val="207454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17</a:t>
            </a:fld>
            <a:endParaRPr lang="en-GB">
              <a:solidFill>
                <a:srgbClr val="000000"/>
              </a:solidFill>
            </a:endParaRPr>
          </a:p>
        </p:txBody>
      </p:sp>
    </p:spTree>
    <p:extLst>
      <p:ext uri="{BB962C8B-B14F-4D97-AF65-F5344CB8AC3E}">
        <p14:creationId xmlns:p14="http://schemas.microsoft.com/office/powerpoint/2010/main" val="630839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18</a:t>
            </a:fld>
            <a:endParaRPr lang="en-GB">
              <a:solidFill>
                <a:srgbClr val="000000"/>
              </a:solidFill>
            </a:endParaRPr>
          </a:p>
        </p:txBody>
      </p:sp>
    </p:spTree>
    <p:extLst>
      <p:ext uri="{BB962C8B-B14F-4D97-AF65-F5344CB8AC3E}">
        <p14:creationId xmlns:p14="http://schemas.microsoft.com/office/powerpoint/2010/main" val="252895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19</a:t>
            </a:fld>
            <a:endParaRPr lang="en-GB">
              <a:solidFill>
                <a:srgbClr val="000000"/>
              </a:solidFill>
            </a:endParaRPr>
          </a:p>
        </p:txBody>
      </p:sp>
    </p:spTree>
    <p:extLst>
      <p:ext uri="{BB962C8B-B14F-4D97-AF65-F5344CB8AC3E}">
        <p14:creationId xmlns:p14="http://schemas.microsoft.com/office/powerpoint/2010/main" val="299969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r>
              <a:rPr lang="fr-FR" sz="1600" dirty="0"/>
              <a:t>Producer</a:t>
            </a:r>
            <a:r>
              <a:rPr lang="fr-FR" sz="1600" baseline="0" dirty="0"/>
              <a:t> groups in post-2004 </a:t>
            </a:r>
            <a:r>
              <a:rPr lang="fr-FR" sz="1600" baseline="0" dirty="0" err="1"/>
              <a:t>MSs</a:t>
            </a:r>
            <a:r>
              <a:rPr lang="fr-FR" sz="1600" baseline="0" dirty="0"/>
              <a:t> and the </a:t>
            </a:r>
            <a:r>
              <a:rPr lang="fr-FR" sz="1600" baseline="0" dirty="0" err="1"/>
              <a:t>ORs</a:t>
            </a:r>
            <a:endParaRPr lang="fr-FR" sz="1600" dirty="0"/>
          </a:p>
          <a:p>
            <a:pPr defTabSz="901911">
              <a:defRPr/>
            </a:pPr>
            <a:r>
              <a:rPr lang="fr-FR" sz="1600" dirty="0"/>
              <a:t>FR, BE: </a:t>
            </a:r>
            <a:r>
              <a:rPr lang="fr-FR" sz="1600" dirty="0" err="1"/>
              <a:t>Cooperatives</a:t>
            </a:r>
            <a:r>
              <a:rPr lang="fr-FR" sz="1600" dirty="0"/>
              <a:t> d’Utilisation de Matériel Agricole</a:t>
            </a:r>
          </a:p>
          <a:p>
            <a:pPr defTabSz="901911">
              <a:defRPr/>
            </a:pPr>
            <a:r>
              <a:rPr lang="en-GB" sz="1600" dirty="0"/>
              <a:t>DE: </a:t>
            </a:r>
            <a:r>
              <a:rPr lang="en-GB" sz="1600" dirty="0" err="1"/>
              <a:t>Maschinenring</a:t>
            </a:r>
            <a:endParaRPr lang="en-GB" sz="1600" dirty="0"/>
          </a:p>
          <a:p>
            <a:pPr defTabSz="901911">
              <a:defRPr/>
            </a:pPr>
            <a:r>
              <a:rPr lang="en-GB" sz="1600" dirty="0"/>
              <a:t>FR: </a:t>
            </a:r>
            <a:r>
              <a:rPr lang="fr-FR" sz="1600" dirty="0"/>
              <a:t>Groupement Agricole d’Exploitation en Commun </a:t>
            </a:r>
          </a:p>
          <a:p>
            <a:pPr defTabSz="901911">
              <a:defRPr/>
            </a:pPr>
            <a:r>
              <a:rPr lang="fr-FR" sz="1600" dirty="0"/>
              <a:t>DE:</a:t>
            </a:r>
            <a:r>
              <a:rPr lang="fr-FR" sz="1600" baseline="0" dirty="0"/>
              <a:t> </a:t>
            </a:r>
            <a:r>
              <a:rPr lang="fr-FR" sz="1600" baseline="0" dirty="0" err="1"/>
              <a:t>Erzeugergemeinschaft</a:t>
            </a:r>
            <a:r>
              <a:rPr lang="fr-FR" sz="1600" baseline="0" dirty="0"/>
              <a:t> </a:t>
            </a:r>
          </a:p>
          <a:p>
            <a:pPr defTabSz="901911">
              <a:defRPr/>
            </a:pPr>
            <a:r>
              <a:rPr lang="en-GB" sz="1600" dirty="0"/>
              <a:t>HU: TSZ </a:t>
            </a:r>
          </a:p>
          <a:p>
            <a:pPr defTabSz="901911">
              <a:defRPr/>
            </a:pPr>
            <a:r>
              <a:rPr lang="en-GB" sz="1600" dirty="0"/>
              <a:t>IT: </a:t>
            </a:r>
            <a:r>
              <a:rPr lang="en-GB" sz="1400" kern="1200" dirty="0" err="1">
                <a:solidFill>
                  <a:schemeClr val="tx1"/>
                </a:solidFill>
                <a:effectLst/>
                <a:latin typeface="Times New Roman" panose="02020603050405020304" pitchFamily="18" charset="0"/>
                <a:ea typeface="+mn-ea"/>
                <a:cs typeface="Times New Roman" panose="02020603050405020304" pitchFamily="18" charset="0"/>
              </a:rPr>
              <a:t>Reti</a:t>
            </a:r>
            <a:r>
              <a:rPr lang="en-GB" sz="1400" kern="1200" dirty="0">
                <a:solidFill>
                  <a:schemeClr val="tx1"/>
                </a:solidFill>
                <a:effectLst/>
                <a:latin typeface="Times New Roman" panose="02020603050405020304" pitchFamily="18" charset="0"/>
                <a:ea typeface="+mn-ea"/>
                <a:cs typeface="Times New Roman" panose="02020603050405020304" pitchFamily="18" charset="0"/>
              </a:rPr>
              <a:t> </a:t>
            </a:r>
            <a:r>
              <a:rPr lang="en-GB" sz="1400" kern="1200" dirty="0" err="1">
                <a:solidFill>
                  <a:schemeClr val="tx1"/>
                </a:solidFill>
                <a:effectLst/>
                <a:latin typeface="Times New Roman" panose="02020603050405020304" pitchFamily="18" charset="0"/>
                <a:ea typeface="+mn-ea"/>
                <a:cs typeface="Times New Roman" panose="02020603050405020304" pitchFamily="18" charset="0"/>
              </a:rPr>
              <a:t>d’Imprese</a:t>
            </a:r>
            <a:r>
              <a:rPr lang="en-GB" sz="1400" kern="1200" baseline="0" dirty="0">
                <a:solidFill>
                  <a:schemeClr val="tx1"/>
                </a:solidFill>
                <a:effectLst/>
                <a:latin typeface="Times New Roman" panose="02020603050405020304" pitchFamily="18" charset="0"/>
                <a:ea typeface="+mn-ea"/>
                <a:cs typeface="Times New Roman" panose="02020603050405020304" pitchFamily="18" charset="0"/>
              </a:rPr>
              <a:t> </a:t>
            </a:r>
          </a:p>
          <a:p>
            <a:pPr defTabSz="901911">
              <a:defRPr/>
            </a:pPr>
            <a:r>
              <a:rPr lang="en-GB" sz="1600" dirty="0"/>
              <a:t>ES: </a:t>
            </a:r>
            <a:r>
              <a:rPr lang="en-GB" sz="1600" dirty="0" err="1"/>
              <a:t>Sociedades</a:t>
            </a:r>
            <a:r>
              <a:rPr lang="en-GB" sz="1600" dirty="0"/>
              <a:t> </a:t>
            </a:r>
            <a:r>
              <a:rPr lang="en-GB" sz="1600" dirty="0" err="1"/>
              <a:t>Agrarias</a:t>
            </a:r>
            <a:r>
              <a:rPr lang="en-GB" sz="1600" dirty="0"/>
              <a:t> de </a:t>
            </a:r>
            <a:r>
              <a:rPr lang="en-GB" sz="1600" dirty="0" err="1"/>
              <a:t>Transformación</a:t>
            </a:r>
            <a:r>
              <a:rPr lang="en-GB" sz="1600" dirty="0"/>
              <a:t> </a:t>
            </a:r>
          </a:p>
          <a:p>
            <a:pPr defTabSz="901911">
              <a:defRPr/>
            </a:pPr>
            <a:r>
              <a:rPr lang="en-GB" sz="1600" dirty="0"/>
              <a:t>FR: </a:t>
            </a:r>
            <a:r>
              <a:rPr lang="en-GB" sz="1400" kern="1200" dirty="0" err="1">
                <a:solidFill>
                  <a:schemeClr val="tx1"/>
                </a:solidFill>
                <a:effectLst/>
                <a:latin typeface="Times New Roman" panose="02020603050405020304" pitchFamily="18" charset="0"/>
                <a:ea typeface="+mn-ea"/>
                <a:cs typeface="Times New Roman" panose="02020603050405020304" pitchFamily="18" charset="0"/>
              </a:rPr>
              <a:t>Société</a:t>
            </a:r>
            <a:r>
              <a:rPr lang="en-GB" sz="1400" kern="1200" dirty="0">
                <a:solidFill>
                  <a:schemeClr val="tx1"/>
                </a:solidFill>
                <a:effectLst/>
                <a:latin typeface="Times New Roman" panose="02020603050405020304" pitchFamily="18" charset="0"/>
                <a:ea typeface="+mn-ea"/>
                <a:cs typeface="Times New Roman" panose="02020603050405020304" pitchFamily="18" charset="0"/>
              </a:rPr>
              <a:t> </a:t>
            </a:r>
            <a:r>
              <a:rPr lang="en-GB" sz="1400" kern="1200" dirty="0" err="1">
                <a:solidFill>
                  <a:schemeClr val="tx1"/>
                </a:solidFill>
                <a:effectLst/>
                <a:latin typeface="Times New Roman" panose="02020603050405020304" pitchFamily="18" charset="0"/>
                <a:ea typeface="+mn-ea"/>
                <a:cs typeface="Times New Roman" panose="02020603050405020304" pitchFamily="18" charset="0"/>
              </a:rPr>
              <a:t>d’Intérêt</a:t>
            </a:r>
            <a:r>
              <a:rPr lang="en-GB" sz="1400" kern="1200" dirty="0">
                <a:solidFill>
                  <a:schemeClr val="tx1"/>
                </a:solidFill>
                <a:effectLst/>
                <a:latin typeface="Times New Roman" panose="02020603050405020304" pitchFamily="18" charset="0"/>
                <a:ea typeface="+mn-ea"/>
                <a:cs typeface="Times New Roman" panose="02020603050405020304" pitchFamily="18" charset="0"/>
              </a:rPr>
              <a:t> </a:t>
            </a:r>
            <a:r>
              <a:rPr lang="en-GB" sz="1400" kern="1200" dirty="0" err="1">
                <a:solidFill>
                  <a:schemeClr val="tx1"/>
                </a:solidFill>
                <a:effectLst/>
                <a:latin typeface="Times New Roman" panose="02020603050405020304" pitchFamily="18" charset="0"/>
                <a:ea typeface="+mn-ea"/>
                <a:cs typeface="Times New Roman" panose="02020603050405020304" pitchFamily="18" charset="0"/>
              </a:rPr>
              <a:t>Collectif</a:t>
            </a:r>
            <a:r>
              <a:rPr lang="en-GB" sz="1400" kern="1200" dirty="0">
                <a:solidFill>
                  <a:schemeClr val="tx1"/>
                </a:solidFill>
                <a:effectLst/>
                <a:latin typeface="Times New Roman" panose="02020603050405020304" pitchFamily="18" charset="0"/>
                <a:ea typeface="+mn-ea"/>
                <a:cs typeface="Times New Roman" panose="02020603050405020304" pitchFamily="18" charset="0"/>
              </a:rPr>
              <a:t> </a:t>
            </a:r>
            <a:r>
              <a:rPr lang="en-GB" sz="1400" kern="1200" dirty="0" err="1">
                <a:solidFill>
                  <a:schemeClr val="tx1"/>
                </a:solidFill>
                <a:effectLst/>
                <a:latin typeface="Times New Roman" panose="02020603050405020304" pitchFamily="18" charset="0"/>
                <a:ea typeface="+mn-ea"/>
                <a:cs typeface="Times New Roman" panose="02020603050405020304" pitchFamily="18" charset="0"/>
              </a:rPr>
              <a:t>Agricole</a:t>
            </a:r>
            <a:r>
              <a:rPr lang="en-GB" sz="1400" kern="1200" dirty="0">
                <a:solidFill>
                  <a:schemeClr val="tx1"/>
                </a:solidFill>
                <a:effectLst/>
                <a:latin typeface="Times New Roman" panose="02020603050405020304" pitchFamily="18" charset="0"/>
                <a:ea typeface="+mn-ea"/>
                <a:cs typeface="Times New Roman" panose="02020603050405020304" pitchFamily="18" charset="0"/>
              </a:rPr>
              <a:t> </a:t>
            </a:r>
          </a:p>
          <a:p>
            <a:pPr defTabSz="901911">
              <a:defRPr/>
            </a:pPr>
            <a:r>
              <a:rPr lang="en-GB" sz="1400" kern="1200" dirty="0">
                <a:solidFill>
                  <a:schemeClr val="tx1"/>
                </a:solidFill>
                <a:effectLst/>
                <a:latin typeface="Times New Roman" panose="02020603050405020304" pitchFamily="18" charset="0"/>
                <a:ea typeface="+mn-ea"/>
                <a:cs typeface="Times New Roman" panose="02020603050405020304" pitchFamily="18" charset="0"/>
              </a:rPr>
              <a:t>PT: </a:t>
            </a:r>
            <a:r>
              <a:rPr lang="en-IE" altLang="en-US" sz="1600" dirty="0" err="1"/>
              <a:t>Reciproco</a:t>
            </a: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a:t>
            </a:fld>
            <a:endParaRPr lang="en-GB">
              <a:solidFill>
                <a:srgbClr val="000000"/>
              </a:solidFill>
            </a:endParaRPr>
          </a:p>
        </p:txBody>
      </p:sp>
    </p:spTree>
    <p:extLst>
      <p:ext uri="{BB962C8B-B14F-4D97-AF65-F5344CB8AC3E}">
        <p14:creationId xmlns:p14="http://schemas.microsoft.com/office/powerpoint/2010/main" val="4092821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r>
              <a:rPr lang="en-US" sz="1600" dirty="0"/>
              <a:t>Commission Delegated Regulation (EU) 2017/891,</a:t>
            </a:r>
            <a:r>
              <a:rPr lang="en-US" sz="1600" baseline="0" dirty="0"/>
              <a:t> </a:t>
            </a:r>
            <a:r>
              <a:rPr lang="en-US" sz="1600" dirty="0"/>
              <a:t>Article 11.1: The main activity of a producer </a:t>
            </a:r>
            <a:r>
              <a:rPr lang="en-US" sz="1600" dirty="0" err="1"/>
              <a:t>organisation</a:t>
            </a:r>
            <a:r>
              <a:rPr lang="en-US" sz="1600" dirty="0"/>
              <a:t> [in the F&amp;V sector] shall relate to the concentration of supply and the placing on the market of the products of its members for which it is </a:t>
            </a:r>
            <a:r>
              <a:rPr lang="en-US" sz="1600" dirty="0" err="1"/>
              <a:t>recognised</a:t>
            </a:r>
            <a:r>
              <a:rPr lang="en-US" sz="1600" dirty="0"/>
              <a:t>. </a:t>
            </a:r>
          </a:p>
          <a:p>
            <a:pPr defTabSz="901911">
              <a:defRPr/>
            </a:pPr>
            <a:r>
              <a:rPr lang="en-US" sz="1600" dirty="0"/>
              <a:t>Regulation (EU) No 1308/2013, Article 152.3: Member States shall </a:t>
            </a:r>
            <a:r>
              <a:rPr lang="en-US" sz="1600" dirty="0" err="1"/>
              <a:t>recognise</a:t>
            </a:r>
            <a:r>
              <a:rPr lang="en-US" sz="1600" dirty="0"/>
              <a:t> producer </a:t>
            </a:r>
            <a:r>
              <a:rPr lang="en-US" sz="1600" dirty="0" err="1"/>
              <a:t>organisations</a:t>
            </a:r>
            <a:r>
              <a:rPr lang="en-US" sz="1600" dirty="0"/>
              <a:t>, constituted by producers in the milk and milk products sector, which… (b) pursue a specific aim which may include one or more of the following objectives: (</a:t>
            </a:r>
            <a:r>
              <a:rPr lang="en-US" sz="1600" dirty="0" err="1"/>
              <a:t>i</a:t>
            </a:r>
            <a:r>
              <a:rPr lang="en-US" sz="1600" dirty="0"/>
              <a:t>) ensuring that production is planned and adjusted to demand, particularly in terms of quality and quantity; (ii) concentration of supply and the placing on the market of the products produced by its members; (iii) </a:t>
            </a:r>
            <a:r>
              <a:rPr lang="en-US" sz="1600" dirty="0" err="1"/>
              <a:t>optimising</a:t>
            </a:r>
            <a:r>
              <a:rPr lang="en-US" sz="1600" dirty="0"/>
              <a:t> production costs and </a:t>
            </a:r>
            <a:r>
              <a:rPr lang="en-US" sz="1600" dirty="0" err="1"/>
              <a:t>stabilising</a:t>
            </a:r>
            <a:r>
              <a:rPr lang="en-US" sz="1600" dirty="0"/>
              <a:t> producer prices. </a:t>
            </a: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20</a:t>
            </a:fld>
            <a:endParaRPr lang="en-GB">
              <a:solidFill>
                <a:srgbClr val="000000"/>
              </a:solidFill>
            </a:endParaRPr>
          </a:p>
        </p:txBody>
      </p:sp>
    </p:spTree>
    <p:extLst>
      <p:ext uri="{BB962C8B-B14F-4D97-AF65-F5344CB8AC3E}">
        <p14:creationId xmlns:p14="http://schemas.microsoft.com/office/powerpoint/2010/main" val="3710563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21</a:t>
            </a:fld>
            <a:endParaRPr lang="en-GB">
              <a:solidFill>
                <a:srgbClr val="000000"/>
              </a:solidFill>
            </a:endParaRPr>
          </a:p>
        </p:txBody>
      </p:sp>
    </p:spTree>
    <p:extLst>
      <p:ext uri="{BB962C8B-B14F-4D97-AF65-F5344CB8AC3E}">
        <p14:creationId xmlns:p14="http://schemas.microsoft.com/office/powerpoint/2010/main" val="291120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22</a:t>
            </a:fld>
            <a:endParaRPr lang="en-GB">
              <a:solidFill>
                <a:srgbClr val="000000"/>
              </a:solidFill>
            </a:endParaRPr>
          </a:p>
        </p:txBody>
      </p:sp>
    </p:spTree>
    <p:extLst>
      <p:ext uri="{BB962C8B-B14F-4D97-AF65-F5344CB8AC3E}">
        <p14:creationId xmlns:p14="http://schemas.microsoft.com/office/powerpoint/2010/main" val="716862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23</a:t>
            </a:fld>
            <a:endParaRPr lang="en-GB">
              <a:solidFill>
                <a:srgbClr val="000000"/>
              </a:solidFill>
            </a:endParaRPr>
          </a:p>
        </p:txBody>
      </p:sp>
    </p:spTree>
    <p:extLst>
      <p:ext uri="{BB962C8B-B14F-4D97-AF65-F5344CB8AC3E}">
        <p14:creationId xmlns:p14="http://schemas.microsoft.com/office/powerpoint/2010/main" val="409222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24</a:t>
            </a:fld>
            <a:endParaRPr lang="en-GB">
              <a:solidFill>
                <a:srgbClr val="000000"/>
              </a:solidFill>
            </a:endParaRPr>
          </a:p>
        </p:txBody>
      </p:sp>
    </p:spTree>
    <p:extLst>
      <p:ext uri="{BB962C8B-B14F-4D97-AF65-F5344CB8AC3E}">
        <p14:creationId xmlns:p14="http://schemas.microsoft.com/office/powerpoint/2010/main" val="3386479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25</a:t>
            </a:fld>
            <a:endParaRPr lang="en-GB">
              <a:solidFill>
                <a:srgbClr val="000000"/>
              </a:solidFill>
            </a:endParaRPr>
          </a:p>
        </p:txBody>
      </p:sp>
    </p:spTree>
    <p:extLst>
      <p:ext uri="{BB962C8B-B14F-4D97-AF65-F5344CB8AC3E}">
        <p14:creationId xmlns:p14="http://schemas.microsoft.com/office/powerpoint/2010/main" val="1613845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26</a:t>
            </a:fld>
            <a:endParaRPr lang="en-GB">
              <a:solidFill>
                <a:srgbClr val="000000"/>
              </a:solidFill>
            </a:endParaRPr>
          </a:p>
        </p:txBody>
      </p:sp>
    </p:spTree>
    <p:extLst>
      <p:ext uri="{BB962C8B-B14F-4D97-AF65-F5344CB8AC3E}">
        <p14:creationId xmlns:p14="http://schemas.microsoft.com/office/powerpoint/2010/main" val="341893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27</a:t>
            </a:fld>
            <a:endParaRPr lang="en-GB">
              <a:solidFill>
                <a:srgbClr val="000000"/>
              </a:solidFill>
            </a:endParaRPr>
          </a:p>
        </p:txBody>
      </p:sp>
    </p:spTree>
    <p:extLst>
      <p:ext uri="{BB962C8B-B14F-4D97-AF65-F5344CB8AC3E}">
        <p14:creationId xmlns:p14="http://schemas.microsoft.com/office/powerpoint/2010/main" val="532094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r>
              <a:rPr lang="en-GB" sz="1600" dirty="0"/>
              <a:t>See references. </a:t>
            </a:r>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28</a:t>
            </a:fld>
            <a:endParaRPr lang="en-GB">
              <a:solidFill>
                <a:srgbClr val="000000"/>
              </a:solidFill>
            </a:endParaRPr>
          </a:p>
        </p:txBody>
      </p:sp>
    </p:spTree>
    <p:extLst>
      <p:ext uri="{BB962C8B-B14F-4D97-AF65-F5344CB8AC3E}">
        <p14:creationId xmlns:p14="http://schemas.microsoft.com/office/powerpoint/2010/main" val="2185784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29</a:t>
            </a:fld>
            <a:endParaRPr lang="en-GB">
              <a:solidFill>
                <a:srgbClr val="000000"/>
              </a:solidFill>
            </a:endParaRPr>
          </a:p>
        </p:txBody>
      </p:sp>
    </p:spTree>
    <p:extLst>
      <p:ext uri="{BB962C8B-B14F-4D97-AF65-F5344CB8AC3E}">
        <p14:creationId xmlns:p14="http://schemas.microsoft.com/office/powerpoint/2010/main" val="88914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a:t>
            </a:fld>
            <a:endParaRPr lang="en-GB">
              <a:solidFill>
                <a:srgbClr val="000000"/>
              </a:solidFill>
            </a:endParaRPr>
          </a:p>
        </p:txBody>
      </p:sp>
    </p:spTree>
    <p:extLst>
      <p:ext uri="{BB962C8B-B14F-4D97-AF65-F5344CB8AC3E}">
        <p14:creationId xmlns:p14="http://schemas.microsoft.com/office/powerpoint/2010/main" val="20002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30</a:t>
            </a:fld>
            <a:endParaRPr lang="en-GB">
              <a:solidFill>
                <a:srgbClr val="000000"/>
              </a:solidFill>
            </a:endParaRPr>
          </a:p>
        </p:txBody>
      </p:sp>
    </p:spTree>
    <p:extLst>
      <p:ext uri="{BB962C8B-B14F-4D97-AF65-F5344CB8AC3E}">
        <p14:creationId xmlns:p14="http://schemas.microsoft.com/office/powerpoint/2010/main" val="1446217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31</a:t>
            </a:fld>
            <a:endParaRPr lang="en-GB">
              <a:solidFill>
                <a:srgbClr val="000000"/>
              </a:solidFill>
            </a:endParaRPr>
          </a:p>
        </p:txBody>
      </p:sp>
    </p:spTree>
    <p:extLst>
      <p:ext uri="{BB962C8B-B14F-4D97-AF65-F5344CB8AC3E}">
        <p14:creationId xmlns:p14="http://schemas.microsoft.com/office/powerpoint/2010/main" val="3526807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1911" rtl="0" eaLnBrk="1" fontAlgn="base" latinLnBrk="0" hangingPunct="1">
              <a:lnSpc>
                <a:spcPct val="150000"/>
              </a:lnSpc>
              <a:spcBef>
                <a:spcPct val="30000"/>
              </a:spcBef>
              <a:spcAft>
                <a:spcPct val="0"/>
              </a:spcAft>
              <a:buClrTx/>
              <a:buSzTx/>
              <a:buFontTx/>
              <a:buNone/>
              <a:tabLst/>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32</a:t>
            </a:fld>
            <a:endParaRPr lang="en-GB">
              <a:solidFill>
                <a:srgbClr val="000000"/>
              </a:solidFill>
            </a:endParaRPr>
          </a:p>
        </p:txBody>
      </p:sp>
    </p:spTree>
    <p:extLst>
      <p:ext uri="{BB962C8B-B14F-4D97-AF65-F5344CB8AC3E}">
        <p14:creationId xmlns:p14="http://schemas.microsoft.com/office/powerpoint/2010/main" val="270529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33</a:t>
            </a:fld>
            <a:endParaRPr lang="en-GB">
              <a:solidFill>
                <a:srgbClr val="000000"/>
              </a:solidFill>
            </a:endParaRPr>
          </a:p>
        </p:txBody>
      </p:sp>
    </p:spTree>
    <p:extLst>
      <p:ext uri="{BB962C8B-B14F-4D97-AF65-F5344CB8AC3E}">
        <p14:creationId xmlns:p14="http://schemas.microsoft.com/office/powerpoint/2010/main" val="325424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34</a:t>
            </a:fld>
            <a:endParaRPr lang="en-GB">
              <a:solidFill>
                <a:srgbClr val="000000"/>
              </a:solidFill>
            </a:endParaRPr>
          </a:p>
        </p:txBody>
      </p:sp>
    </p:spTree>
    <p:extLst>
      <p:ext uri="{BB962C8B-B14F-4D97-AF65-F5344CB8AC3E}">
        <p14:creationId xmlns:p14="http://schemas.microsoft.com/office/powerpoint/2010/main" val="452385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35</a:t>
            </a:fld>
            <a:endParaRPr lang="en-GB">
              <a:solidFill>
                <a:srgbClr val="000000"/>
              </a:solidFill>
            </a:endParaRPr>
          </a:p>
        </p:txBody>
      </p:sp>
    </p:spTree>
    <p:extLst>
      <p:ext uri="{BB962C8B-B14F-4D97-AF65-F5344CB8AC3E}">
        <p14:creationId xmlns:p14="http://schemas.microsoft.com/office/powerpoint/2010/main" val="2772581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36</a:t>
            </a:fld>
            <a:endParaRPr lang="en-GB">
              <a:solidFill>
                <a:srgbClr val="000000"/>
              </a:solidFill>
            </a:endParaRPr>
          </a:p>
        </p:txBody>
      </p:sp>
    </p:spTree>
    <p:extLst>
      <p:ext uri="{BB962C8B-B14F-4D97-AF65-F5344CB8AC3E}">
        <p14:creationId xmlns:p14="http://schemas.microsoft.com/office/powerpoint/2010/main" val="3509809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r>
              <a:rPr lang="en-IE" sz="1600" noProof="0" dirty="0"/>
              <a:t>e.g. pig farmers in the survey attached more value to indirect economic benefits that POs can bring (namely the improvement or optimisation of the agricultural production methods at the level of individual holdings) rather than to higher prices </a:t>
            </a:r>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37</a:t>
            </a:fld>
            <a:endParaRPr lang="en-GB">
              <a:solidFill>
                <a:srgbClr val="000000"/>
              </a:solidFill>
            </a:endParaRPr>
          </a:p>
        </p:txBody>
      </p:sp>
    </p:spTree>
    <p:extLst>
      <p:ext uri="{BB962C8B-B14F-4D97-AF65-F5344CB8AC3E}">
        <p14:creationId xmlns:p14="http://schemas.microsoft.com/office/powerpoint/2010/main" val="2265345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38</a:t>
            </a:fld>
            <a:endParaRPr lang="en-GB">
              <a:solidFill>
                <a:srgbClr val="000000"/>
              </a:solidFill>
            </a:endParaRPr>
          </a:p>
        </p:txBody>
      </p:sp>
    </p:spTree>
    <p:extLst>
      <p:ext uri="{BB962C8B-B14F-4D97-AF65-F5344CB8AC3E}">
        <p14:creationId xmlns:p14="http://schemas.microsoft.com/office/powerpoint/2010/main" val="3046096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39</a:t>
            </a:fld>
            <a:endParaRPr lang="en-GB">
              <a:solidFill>
                <a:srgbClr val="000000"/>
              </a:solidFill>
            </a:endParaRPr>
          </a:p>
        </p:txBody>
      </p:sp>
    </p:spTree>
    <p:extLst>
      <p:ext uri="{BB962C8B-B14F-4D97-AF65-F5344CB8AC3E}">
        <p14:creationId xmlns:p14="http://schemas.microsoft.com/office/powerpoint/2010/main" val="1512190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r>
              <a:rPr lang="en-GB" sz="1600" dirty="0"/>
              <a:t>The actual article (see image,</a:t>
            </a:r>
            <a:r>
              <a:rPr lang="en-GB" sz="1600" baseline="0" dirty="0"/>
              <a:t> which is already cut short) is much longer, i.e. the explanation here is not a legal one… </a:t>
            </a: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a:t>
            </a:fld>
            <a:endParaRPr lang="en-GB">
              <a:solidFill>
                <a:srgbClr val="000000"/>
              </a:solidFill>
            </a:endParaRPr>
          </a:p>
        </p:txBody>
      </p:sp>
    </p:spTree>
    <p:extLst>
      <p:ext uri="{BB962C8B-B14F-4D97-AF65-F5344CB8AC3E}">
        <p14:creationId xmlns:p14="http://schemas.microsoft.com/office/powerpoint/2010/main" val="1389598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40</a:t>
            </a:fld>
            <a:endParaRPr lang="en-GB">
              <a:solidFill>
                <a:srgbClr val="000000"/>
              </a:solidFill>
            </a:endParaRPr>
          </a:p>
        </p:txBody>
      </p:sp>
    </p:spTree>
    <p:extLst>
      <p:ext uri="{BB962C8B-B14F-4D97-AF65-F5344CB8AC3E}">
        <p14:creationId xmlns:p14="http://schemas.microsoft.com/office/powerpoint/2010/main" val="2383757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r>
              <a:rPr lang="en-GB" sz="1600" dirty="0"/>
              <a:t>Unwillingness related to fear of loss of identity, autonomy and entrepreneurial freedom </a:t>
            </a:r>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41</a:t>
            </a:fld>
            <a:endParaRPr lang="en-GB">
              <a:solidFill>
                <a:srgbClr val="000000"/>
              </a:solidFill>
            </a:endParaRPr>
          </a:p>
        </p:txBody>
      </p:sp>
    </p:spTree>
    <p:extLst>
      <p:ext uri="{BB962C8B-B14F-4D97-AF65-F5344CB8AC3E}">
        <p14:creationId xmlns:p14="http://schemas.microsoft.com/office/powerpoint/2010/main" val="2963450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r>
              <a:rPr lang="de-DE" sz="1600" dirty="0"/>
              <a:t>A</a:t>
            </a:r>
            <a:r>
              <a:rPr lang="en-DE" sz="1600" dirty="0"/>
              <a:t>l</a:t>
            </a:r>
            <a:r>
              <a:rPr lang="de-DE" sz="1600" dirty="0"/>
              <a:t>l</a:t>
            </a:r>
            <a:r>
              <a:rPr lang="en-DE" sz="1600" dirty="0"/>
              <a:t> </a:t>
            </a:r>
            <a:r>
              <a:rPr lang="de-DE" sz="1600" dirty="0"/>
              <a:t>b</a:t>
            </a:r>
            <a:r>
              <a:rPr lang="en-DE" sz="1600" dirty="0"/>
              <a:t>a</a:t>
            </a:r>
            <a:r>
              <a:rPr lang="de-DE" sz="1600" dirty="0"/>
              <a:t>s</a:t>
            </a:r>
            <a:r>
              <a:rPr lang="en-DE" sz="1600" dirty="0"/>
              <a:t>e</a:t>
            </a:r>
            <a:r>
              <a:rPr lang="de-DE" sz="1600" dirty="0"/>
              <a:t>d</a:t>
            </a:r>
            <a:r>
              <a:rPr lang="en-DE" sz="1600" dirty="0"/>
              <a:t> on the PO study</a:t>
            </a: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42</a:t>
            </a:fld>
            <a:endParaRPr lang="en-GB">
              <a:solidFill>
                <a:srgbClr val="000000"/>
              </a:solidFill>
            </a:endParaRPr>
          </a:p>
        </p:txBody>
      </p:sp>
    </p:spTree>
    <p:extLst>
      <p:ext uri="{BB962C8B-B14F-4D97-AF65-F5344CB8AC3E}">
        <p14:creationId xmlns:p14="http://schemas.microsoft.com/office/powerpoint/2010/main" val="892547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43</a:t>
            </a:fld>
            <a:endParaRPr lang="en-GB">
              <a:solidFill>
                <a:srgbClr val="000000"/>
              </a:solidFill>
            </a:endParaRPr>
          </a:p>
        </p:txBody>
      </p:sp>
    </p:spTree>
    <p:extLst>
      <p:ext uri="{BB962C8B-B14F-4D97-AF65-F5344CB8AC3E}">
        <p14:creationId xmlns:p14="http://schemas.microsoft.com/office/powerpoint/2010/main" val="8101427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44</a:t>
            </a:fld>
            <a:endParaRPr lang="en-GB">
              <a:solidFill>
                <a:srgbClr val="000000"/>
              </a:solidFill>
            </a:endParaRPr>
          </a:p>
        </p:txBody>
      </p:sp>
    </p:spTree>
    <p:extLst>
      <p:ext uri="{BB962C8B-B14F-4D97-AF65-F5344CB8AC3E}">
        <p14:creationId xmlns:p14="http://schemas.microsoft.com/office/powerpoint/2010/main" val="2412566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45</a:t>
            </a:fld>
            <a:endParaRPr lang="en-GB">
              <a:solidFill>
                <a:srgbClr val="000000"/>
              </a:solidFill>
            </a:endParaRPr>
          </a:p>
        </p:txBody>
      </p:sp>
    </p:spTree>
    <p:extLst>
      <p:ext uri="{BB962C8B-B14F-4D97-AF65-F5344CB8AC3E}">
        <p14:creationId xmlns:p14="http://schemas.microsoft.com/office/powerpoint/2010/main" val="9405581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46</a:t>
            </a:fld>
            <a:endParaRPr lang="en-GB">
              <a:solidFill>
                <a:srgbClr val="000000"/>
              </a:solidFill>
            </a:endParaRPr>
          </a:p>
        </p:txBody>
      </p:sp>
    </p:spTree>
    <p:extLst>
      <p:ext uri="{BB962C8B-B14F-4D97-AF65-F5344CB8AC3E}">
        <p14:creationId xmlns:p14="http://schemas.microsoft.com/office/powerpoint/2010/main" val="4176523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47</a:t>
            </a:fld>
            <a:endParaRPr lang="en-GB">
              <a:solidFill>
                <a:srgbClr val="000000"/>
              </a:solidFill>
            </a:endParaRPr>
          </a:p>
        </p:txBody>
      </p:sp>
    </p:spTree>
    <p:extLst>
      <p:ext uri="{BB962C8B-B14F-4D97-AF65-F5344CB8AC3E}">
        <p14:creationId xmlns:p14="http://schemas.microsoft.com/office/powerpoint/2010/main" val="1701325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48</a:t>
            </a:fld>
            <a:endParaRPr lang="en-GB">
              <a:solidFill>
                <a:srgbClr val="000000"/>
              </a:solidFill>
            </a:endParaRPr>
          </a:p>
        </p:txBody>
      </p:sp>
    </p:spTree>
    <p:extLst>
      <p:ext uri="{BB962C8B-B14F-4D97-AF65-F5344CB8AC3E}">
        <p14:creationId xmlns:p14="http://schemas.microsoft.com/office/powerpoint/2010/main" val="1769978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49</a:t>
            </a:fld>
            <a:endParaRPr lang="en-GB">
              <a:solidFill>
                <a:srgbClr val="000000"/>
              </a:solidFill>
            </a:endParaRPr>
          </a:p>
        </p:txBody>
      </p:sp>
    </p:spTree>
    <p:extLst>
      <p:ext uri="{BB962C8B-B14F-4D97-AF65-F5344CB8AC3E}">
        <p14:creationId xmlns:p14="http://schemas.microsoft.com/office/powerpoint/2010/main" val="405752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5</a:t>
            </a:fld>
            <a:endParaRPr lang="en-GB">
              <a:solidFill>
                <a:srgbClr val="000000"/>
              </a:solidFill>
            </a:endParaRPr>
          </a:p>
        </p:txBody>
      </p:sp>
    </p:spTree>
    <p:extLst>
      <p:ext uri="{BB962C8B-B14F-4D97-AF65-F5344CB8AC3E}">
        <p14:creationId xmlns:p14="http://schemas.microsoft.com/office/powerpoint/2010/main" val="8017739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50</a:t>
            </a:fld>
            <a:endParaRPr lang="en-GB">
              <a:solidFill>
                <a:srgbClr val="000000"/>
              </a:solidFill>
            </a:endParaRPr>
          </a:p>
        </p:txBody>
      </p:sp>
    </p:spTree>
    <p:extLst>
      <p:ext uri="{BB962C8B-B14F-4D97-AF65-F5344CB8AC3E}">
        <p14:creationId xmlns:p14="http://schemas.microsoft.com/office/powerpoint/2010/main" val="19035962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51</a:t>
            </a:fld>
            <a:endParaRPr lang="en-GB">
              <a:solidFill>
                <a:srgbClr val="000000"/>
              </a:solidFill>
            </a:endParaRPr>
          </a:p>
        </p:txBody>
      </p:sp>
    </p:spTree>
    <p:extLst>
      <p:ext uri="{BB962C8B-B14F-4D97-AF65-F5344CB8AC3E}">
        <p14:creationId xmlns:p14="http://schemas.microsoft.com/office/powerpoint/2010/main" val="3854173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52</a:t>
            </a:fld>
            <a:endParaRPr lang="en-GB">
              <a:solidFill>
                <a:srgbClr val="000000"/>
              </a:solidFill>
            </a:endParaRPr>
          </a:p>
        </p:txBody>
      </p:sp>
    </p:spTree>
    <p:extLst>
      <p:ext uri="{BB962C8B-B14F-4D97-AF65-F5344CB8AC3E}">
        <p14:creationId xmlns:p14="http://schemas.microsoft.com/office/powerpoint/2010/main" val="15333242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53</a:t>
            </a:fld>
            <a:endParaRPr lang="en-GB">
              <a:solidFill>
                <a:srgbClr val="000000"/>
              </a:solidFill>
            </a:endParaRPr>
          </a:p>
        </p:txBody>
      </p:sp>
    </p:spTree>
    <p:extLst>
      <p:ext uri="{BB962C8B-B14F-4D97-AF65-F5344CB8AC3E}">
        <p14:creationId xmlns:p14="http://schemas.microsoft.com/office/powerpoint/2010/main" val="1603503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54</a:t>
            </a:fld>
            <a:endParaRPr lang="en-GB">
              <a:solidFill>
                <a:srgbClr val="000000"/>
              </a:solidFill>
            </a:endParaRPr>
          </a:p>
        </p:txBody>
      </p:sp>
    </p:spTree>
    <p:extLst>
      <p:ext uri="{BB962C8B-B14F-4D97-AF65-F5344CB8AC3E}">
        <p14:creationId xmlns:p14="http://schemas.microsoft.com/office/powerpoint/2010/main" val="4184883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55</a:t>
            </a:fld>
            <a:endParaRPr lang="en-GB">
              <a:solidFill>
                <a:srgbClr val="000000"/>
              </a:solidFill>
            </a:endParaRPr>
          </a:p>
        </p:txBody>
      </p:sp>
    </p:spTree>
    <p:extLst>
      <p:ext uri="{BB962C8B-B14F-4D97-AF65-F5344CB8AC3E}">
        <p14:creationId xmlns:p14="http://schemas.microsoft.com/office/powerpoint/2010/main" val="25704772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56</a:t>
            </a:fld>
            <a:endParaRPr lang="en-GB">
              <a:solidFill>
                <a:srgbClr val="000000"/>
              </a:solidFill>
            </a:endParaRPr>
          </a:p>
        </p:txBody>
      </p:sp>
    </p:spTree>
    <p:extLst>
      <p:ext uri="{BB962C8B-B14F-4D97-AF65-F5344CB8AC3E}">
        <p14:creationId xmlns:p14="http://schemas.microsoft.com/office/powerpoint/2010/main" val="18045166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57</a:t>
            </a:fld>
            <a:endParaRPr lang="en-GB">
              <a:solidFill>
                <a:srgbClr val="000000"/>
              </a:solidFill>
            </a:endParaRPr>
          </a:p>
        </p:txBody>
      </p:sp>
    </p:spTree>
    <p:extLst>
      <p:ext uri="{BB962C8B-B14F-4D97-AF65-F5344CB8AC3E}">
        <p14:creationId xmlns:p14="http://schemas.microsoft.com/office/powerpoint/2010/main" val="2093452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noStrik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58</a:t>
            </a:fld>
            <a:endParaRPr lang="en-GB"/>
          </a:p>
        </p:txBody>
      </p:sp>
    </p:spTree>
    <p:extLst>
      <p:ext uri="{BB962C8B-B14F-4D97-AF65-F5344CB8AC3E}">
        <p14:creationId xmlns:p14="http://schemas.microsoft.com/office/powerpoint/2010/main" val="170788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6</a:t>
            </a:fld>
            <a:endParaRPr lang="en-GB">
              <a:solidFill>
                <a:srgbClr val="000000"/>
              </a:solidFill>
            </a:endParaRPr>
          </a:p>
        </p:txBody>
      </p:sp>
    </p:spTree>
    <p:extLst>
      <p:ext uri="{BB962C8B-B14F-4D97-AF65-F5344CB8AC3E}">
        <p14:creationId xmlns:p14="http://schemas.microsoft.com/office/powerpoint/2010/main" val="321092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7</a:t>
            </a:fld>
            <a:endParaRPr lang="en-GB">
              <a:solidFill>
                <a:srgbClr val="000000"/>
              </a:solidFill>
            </a:endParaRPr>
          </a:p>
        </p:txBody>
      </p:sp>
    </p:spTree>
    <p:extLst>
      <p:ext uri="{BB962C8B-B14F-4D97-AF65-F5344CB8AC3E}">
        <p14:creationId xmlns:p14="http://schemas.microsoft.com/office/powerpoint/2010/main" val="196894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8</a:t>
            </a:fld>
            <a:endParaRPr lang="en-GB">
              <a:solidFill>
                <a:srgbClr val="000000"/>
              </a:solidFill>
            </a:endParaRPr>
          </a:p>
        </p:txBody>
      </p:sp>
    </p:spTree>
    <p:extLst>
      <p:ext uri="{BB962C8B-B14F-4D97-AF65-F5344CB8AC3E}">
        <p14:creationId xmlns:p14="http://schemas.microsoft.com/office/powerpoint/2010/main" val="26192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911">
              <a:defRPr/>
            </a:pPr>
            <a:endParaRPr lang="en-GB" sz="1600" dirty="0"/>
          </a:p>
        </p:txBody>
      </p:sp>
      <p:sp>
        <p:nvSpPr>
          <p:cNvPr id="4" name="Slide Number Placeholder 3"/>
          <p:cNvSpPr>
            <a:spLocks noGrp="1"/>
          </p:cNvSpPr>
          <p:nvPr>
            <p:ph type="sldNum" sz="quarter" idx="5"/>
          </p:nvPr>
        </p:nvSpPr>
        <p:spPr/>
        <p:txBody>
          <a:bodyPr/>
          <a:lstStyle/>
          <a:p>
            <a:pPr defTabSz="898764">
              <a:defRPr/>
            </a:pPr>
            <a:fld id="{36441B25-C4D1-47DB-817D-B9C4FC5392FB}" type="slidenum">
              <a:rPr lang="en-GB">
                <a:solidFill>
                  <a:srgbClr val="000000"/>
                </a:solidFill>
              </a:rPr>
              <a:pPr defTabSz="898764">
                <a:defRPr/>
              </a:pPr>
              <a:t>9</a:t>
            </a:fld>
            <a:endParaRPr lang="en-GB">
              <a:solidFill>
                <a:srgbClr val="000000"/>
              </a:solidFill>
            </a:endParaRPr>
          </a:p>
        </p:txBody>
      </p:sp>
    </p:spTree>
    <p:extLst>
      <p:ext uri="{BB962C8B-B14F-4D97-AF65-F5344CB8AC3E}">
        <p14:creationId xmlns:p14="http://schemas.microsoft.com/office/powerpoint/2010/main" val="286357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68313" y="1700808"/>
            <a:ext cx="8208143"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821925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endParaRPr lang="en-GB"/>
          </a:p>
        </p:txBody>
      </p:sp>
    </p:spTree>
    <p:extLst>
      <p:ext uri="{BB962C8B-B14F-4D97-AF65-F5344CB8AC3E}">
        <p14:creationId xmlns:p14="http://schemas.microsoft.com/office/powerpoint/2010/main" val="16319251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46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extLst>
      <p:ext uri="{BB962C8B-B14F-4D97-AF65-F5344CB8AC3E}">
        <p14:creationId xmlns:p14="http://schemas.microsoft.com/office/powerpoint/2010/main" val="234400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extLst>
      <p:ext uri="{BB962C8B-B14F-4D97-AF65-F5344CB8AC3E}">
        <p14:creationId xmlns:p14="http://schemas.microsoft.com/office/powerpoint/2010/main" val="309111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566924"/>
            <a:ext cx="8207376" cy="845951"/>
          </a:xfrm>
        </p:spPr>
        <p:txBody>
          <a:bodyPr/>
          <a:lstStyle>
            <a:lvl1pPr>
              <a:defRPr sz="2800"/>
            </a:lvl1pPr>
          </a:lstStyle>
          <a:p>
            <a:r>
              <a:rPr lang="en-IE" noProof="0" dirty="0"/>
              <a:t>Click to edit Master title style</a:t>
            </a:r>
          </a:p>
        </p:txBody>
      </p:sp>
      <p:sp>
        <p:nvSpPr>
          <p:cNvPr id="7" name="Rectangle 6"/>
          <p:cNvSpPr>
            <a:spLocks noGrp="1" noChangeArrowheads="1"/>
          </p:cNvSpPr>
          <p:nvPr>
            <p:ph type="sldNum" sz="quarter" idx="12"/>
          </p:nvPr>
        </p:nvSpPr>
        <p:spPr>
          <a:xfrm>
            <a:off x="468312" y="6381747"/>
            <a:ext cx="2132831" cy="476253"/>
          </a:xfrm>
        </p:spPr>
        <p:txBody>
          <a:bodyPr/>
          <a:lstStyle>
            <a:lvl1pPr algn="l">
              <a:defRPr/>
            </a:lvl1pPr>
          </a:lstStyle>
          <a:p>
            <a:pPr>
              <a:defRPr/>
            </a:pPr>
            <a:fld id="{37EC8A20-BA03-4FF7-8742-03D8AD4CA4F4}" type="slidenum">
              <a:rPr lang="en-GB" smtClean="0"/>
              <a:pPr>
                <a:defRPr/>
              </a:pPr>
              <a:t>‹#›</a:t>
            </a:fld>
            <a:endParaRPr lang="en-GB"/>
          </a:p>
        </p:txBody>
      </p:sp>
      <p:sp>
        <p:nvSpPr>
          <p:cNvPr id="9" name="Content Placeholder 2"/>
          <p:cNvSpPr>
            <a:spLocks noGrp="1"/>
          </p:cNvSpPr>
          <p:nvPr>
            <p:ph idx="1"/>
          </p:nvPr>
        </p:nvSpPr>
        <p:spPr>
          <a:xfrm>
            <a:off x="468313" y="1700214"/>
            <a:ext cx="8207376" cy="4176712"/>
          </a:xfrm>
        </p:spPr>
        <p:txBody>
          <a:bodyPr/>
          <a:lstStyle>
            <a:lvl1pPr marL="324000" indent="-324000">
              <a:lnSpc>
                <a:spcPct val="110000"/>
              </a:lnSpc>
              <a:spcBef>
                <a:spcPts val="1200"/>
              </a:spcBef>
              <a:buClr>
                <a:srgbClr val="0F5494"/>
              </a:buClr>
              <a:buFont typeface="Arial" pitchFamily="34" charset="0"/>
              <a:buChar char="•"/>
              <a:defRPr sz="2200" i="0"/>
            </a:lvl1pPr>
            <a:lvl2pPr marL="720000" indent="-288000">
              <a:spcBef>
                <a:spcPts val="800"/>
              </a:spcBef>
              <a:buClr>
                <a:srgbClr val="0F5494"/>
              </a:buClr>
              <a:buFont typeface="Courier New" panose="02070309020205020404" pitchFamily="49" charset="0"/>
              <a:buChar char="o"/>
              <a:defRPr b="0"/>
            </a:lvl2pPr>
            <a:lvl3pPr marL="1080000" indent="-288000">
              <a:spcBef>
                <a:spcPts val="600"/>
              </a:spcBef>
              <a:buFont typeface="Verdana" panose="020B0604030504040204" pitchFamily="34" charset="0"/>
              <a:buChar char="-"/>
              <a:defRPr sz="1800"/>
            </a:lvl3pPr>
          </a:lstStyle>
          <a:p>
            <a:pPr lvl="0"/>
            <a:r>
              <a:rPr lang="en-IE" noProof="0" dirty="0"/>
              <a:t>Edit Master text styles</a:t>
            </a:r>
          </a:p>
          <a:p>
            <a:pPr lvl="1"/>
            <a:r>
              <a:rPr lang="en-IE" noProof="0" dirty="0"/>
              <a:t>Second level</a:t>
            </a:r>
          </a:p>
          <a:p>
            <a:pPr lvl="2"/>
            <a:r>
              <a:rPr lang="en-IE" noProof="0" dirty="0"/>
              <a:t>Third level</a:t>
            </a:r>
          </a:p>
        </p:txBody>
      </p:sp>
    </p:spTree>
    <p:extLst>
      <p:ext uri="{BB962C8B-B14F-4D97-AF65-F5344CB8AC3E}">
        <p14:creationId xmlns:p14="http://schemas.microsoft.com/office/powerpoint/2010/main" val="599374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1071" userDrawn="1">
          <p15:clr>
            <a:srgbClr val="FBAE40"/>
          </p15:clr>
        </p15:guide>
        <p15:guide id="4" orient="horz" pos="4020" userDrawn="1">
          <p15:clr>
            <a:srgbClr val="FBAE40"/>
          </p15:clr>
        </p15:guide>
        <p15:guide id="5" pos="5465" userDrawn="1">
          <p15:clr>
            <a:srgbClr val="FBAE40"/>
          </p15:clr>
        </p15:guide>
        <p15:guide id="6" pos="295" userDrawn="1">
          <p15:clr>
            <a:srgbClr val="FBAE40"/>
          </p15:clr>
        </p15:guide>
        <p15:guide id="7" orient="horz" pos="890" userDrawn="1">
          <p15:clr>
            <a:srgbClr val="FBAE40"/>
          </p15:clr>
        </p15:guide>
        <p15:guide id="8" orient="horz" pos="346" userDrawn="1">
          <p15:clr>
            <a:srgbClr val="FBAE40"/>
          </p15:clr>
        </p15:guide>
        <p15:guide id="9" orient="horz" pos="37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extLst>
      <p:ext uri="{BB962C8B-B14F-4D97-AF65-F5344CB8AC3E}">
        <p14:creationId xmlns:p14="http://schemas.microsoft.com/office/powerpoint/2010/main" val="366608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extLst>
      <p:ext uri="{BB962C8B-B14F-4D97-AF65-F5344CB8AC3E}">
        <p14:creationId xmlns:p14="http://schemas.microsoft.com/office/powerpoint/2010/main" val="422134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extLst>
      <p:ext uri="{BB962C8B-B14F-4D97-AF65-F5344CB8AC3E}">
        <p14:creationId xmlns:p14="http://schemas.microsoft.com/office/powerpoint/2010/main" val="75126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extLst>
      <p:ext uri="{BB962C8B-B14F-4D97-AF65-F5344CB8AC3E}">
        <p14:creationId xmlns:p14="http://schemas.microsoft.com/office/powerpoint/2010/main" val="3706665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extLst>
      <p:ext uri="{BB962C8B-B14F-4D97-AF65-F5344CB8AC3E}">
        <p14:creationId xmlns:p14="http://schemas.microsoft.com/office/powerpoint/2010/main" val="312878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extLst>
      <p:ext uri="{BB962C8B-B14F-4D97-AF65-F5344CB8AC3E}">
        <p14:creationId xmlns:p14="http://schemas.microsoft.com/office/powerpoint/2010/main" val="1992000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extLst>
      <p:ext uri="{BB962C8B-B14F-4D97-AF65-F5344CB8AC3E}">
        <p14:creationId xmlns:p14="http://schemas.microsoft.com/office/powerpoint/2010/main" val="361468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IE" noProof="0" dirty="0"/>
              <a:t>Et </a:t>
            </a:r>
            <a:r>
              <a:rPr lang="en-IE" noProof="0" dirty="0" err="1"/>
              <a:t>dolor</a:t>
            </a:r>
            <a:r>
              <a:rPr lang="en-IE" noProof="0" dirty="0"/>
              <a:t> </a:t>
            </a:r>
            <a:r>
              <a:rPr lang="en-IE" noProof="0" dirty="0" err="1"/>
              <a:t>fragum</a:t>
            </a:r>
            <a:endParaRPr lang="en-IE" noProof="0" dirty="0"/>
          </a:p>
          <a:p>
            <a:pPr lvl="1"/>
            <a:r>
              <a:rPr lang="en-IE" noProof="0" dirty="0"/>
              <a:t>Et </a:t>
            </a:r>
            <a:r>
              <a:rPr lang="en-IE" noProof="0" dirty="0" err="1"/>
              <a:t>dolor</a:t>
            </a:r>
            <a:r>
              <a:rPr lang="en-IE" noProof="0" dirty="0"/>
              <a:t> </a:t>
            </a:r>
            <a:r>
              <a:rPr lang="en-IE" noProof="0" dirty="0" err="1"/>
              <a:t>fragum</a:t>
            </a:r>
            <a:endParaRPr lang="en-IE" noProof="0" dirty="0"/>
          </a:p>
          <a:p>
            <a:pPr lvl="2"/>
            <a:r>
              <a:rPr lang="en-IE" noProof="0" dirty="0"/>
              <a:t>- Et </a:t>
            </a:r>
            <a:r>
              <a:rPr lang="en-IE" noProof="0" dirty="0" err="1"/>
              <a:t>dolor</a:t>
            </a:r>
            <a:r>
              <a:rPr lang="en-IE" noProof="0" dirty="0"/>
              <a:t> </a:t>
            </a:r>
            <a:r>
              <a:rPr lang="en-IE" noProof="0" dirty="0" err="1"/>
              <a:t>fragum</a:t>
            </a:r>
            <a:endParaRPr lang="en-IE" noProof="0"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a:p>
        </p:txBody>
      </p:sp>
    </p:spTree>
    <p:extLst>
      <p:ext uri="{BB962C8B-B14F-4D97-AF65-F5344CB8AC3E}">
        <p14:creationId xmlns:p14="http://schemas.microsoft.com/office/powerpoint/2010/main" val="426461455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eur-lex.europa.eu/legal-content/EN/TXT/?uri=CELEX:12012E/TXT" TargetMode="External"/><Relationship Id="rId13" Type="http://schemas.openxmlformats.org/officeDocument/2006/relationships/hyperlink" Target="https://ec.europa.eu/info/events/contribution-producer-organisations-efficient-agri-food-supply-chain-2018-sep-21_en" TargetMode="External"/><Relationship Id="rId3" Type="http://schemas.openxmlformats.org/officeDocument/2006/relationships/hyperlink" Target="http://doi.org/10.2762/466335" TargetMode="External"/><Relationship Id="rId7" Type="http://schemas.openxmlformats.org/officeDocument/2006/relationships/hyperlink" Target="http://eur-lex.europa.eu/legal-content/EN/TXT/?uri=CELEX:32013R1308" TargetMode="External"/><Relationship Id="rId12" Type="http://schemas.openxmlformats.org/officeDocument/2006/relationships/hyperlink" Target="http://doi.org/10.2763/76733"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doi.org/10.2906/097103114105/1" TargetMode="External"/><Relationship Id="rId11" Type="http://schemas.openxmlformats.org/officeDocument/2006/relationships/hyperlink" Target="https://eur-lex.europa.eu/legal-content/EN/ALL/?uri=CELEX:32007R0834" TargetMode="External"/><Relationship Id="rId5" Type="http://schemas.openxmlformats.org/officeDocument/2006/relationships/hyperlink" Target="http://doi.org/10.2762/81288" TargetMode="External"/><Relationship Id="rId15" Type="http://schemas.openxmlformats.org/officeDocument/2006/relationships/hyperlink" Target="https://pixabay.com/" TargetMode="External"/><Relationship Id="rId10" Type="http://schemas.openxmlformats.org/officeDocument/2006/relationships/hyperlink" Target="https://eur-lex.europa.eu/legal-content/EN/TXT/?uri=CELEX:32017R0891" TargetMode="External"/><Relationship Id="rId4" Type="http://schemas.openxmlformats.org/officeDocument/2006/relationships/hyperlink" Target="http://doi.org/10.2762/034412" TargetMode="External"/><Relationship Id="rId9" Type="http://schemas.openxmlformats.org/officeDocument/2006/relationships/hyperlink" Target="https://eur-lex.europa.eu/legal-content/EN/TXT/?uri=CELEX:32017R2393" TargetMode="External"/><Relationship Id="rId14" Type="http://schemas.openxmlformats.org/officeDocument/2006/relationships/hyperlink" Target="https://ec.europa.eu/growth/smes/business-friendly-environment/sme-definition_en"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doi.org/10.2763/76733" TargetMode="External"/><Relationship Id="rId3" Type="http://schemas.openxmlformats.org/officeDocument/2006/relationships/hyperlink" Target="http://ec.europa.eu/competition/publications/reports/kd0218732enn.pdf" TargetMode="External"/><Relationship Id="rId7" Type="http://schemas.openxmlformats.org/officeDocument/2006/relationships/hyperlink" Target="https://ec.europa.eu/agriculture/sites/agriculture/files/agri-markets-task-force/improving-markets-outcomes_en.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doi.org/10.2791/21346" TargetMode="External"/><Relationship Id="rId5" Type="http://schemas.openxmlformats.org/officeDocument/2006/relationships/hyperlink" Target="http://doi.org/10.2760/758545" TargetMode="External"/><Relationship Id="rId4" Type="http://schemas.openxmlformats.org/officeDocument/2006/relationships/hyperlink" Target="http://doi.org/10.2760/463561" TargetMode="External"/><Relationship Id="rId9" Type="http://schemas.openxmlformats.org/officeDocument/2006/relationships/hyperlink" Target="https://ec.europa.eu/agriculture/sites/agriculture/files/external-studies/2012/support-farmers-coop/fulltext_en.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44674"/>
            <a:ext cx="8208143" cy="1872357"/>
          </a:xfrm>
        </p:spPr>
        <p:txBody>
          <a:bodyPr/>
          <a:lstStyle/>
          <a:p>
            <a:pPr marL="0"/>
            <a:r>
              <a:rPr lang="en-IE" sz="4400"/>
              <a:t>Producer Organisations</a:t>
            </a:r>
            <a:r>
              <a:rPr lang="en-IE"/>
              <a:t> </a:t>
            </a:r>
            <a:br>
              <a:rPr lang="en-IE"/>
            </a:br>
            <a:r>
              <a:rPr lang="en-IE" sz="3200"/>
              <a:t>Key facts &amp; findings </a:t>
            </a:r>
          </a:p>
        </p:txBody>
      </p:sp>
      <p:sp>
        <p:nvSpPr>
          <p:cNvPr id="3" name="Content Placeholder 2"/>
          <p:cNvSpPr>
            <a:spLocks noGrp="1"/>
          </p:cNvSpPr>
          <p:nvPr>
            <p:ph idx="1"/>
          </p:nvPr>
        </p:nvSpPr>
        <p:spPr>
          <a:xfrm>
            <a:off x="467544" y="3933055"/>
            <a:ext cx="8219256" cy="1943869"/>
          </a:xfrm>
        </p:spPr>
        <p:txBody>
          <a:bodyPr/>
          <a:lstStyle/>
          <a:p>
            <a:r>
              <a:rPr lang="en-IE" sz="2400" dirty="0" smtClean="0"/>
              <a:t>DG AGRI, Unit G1</a:t>
            </a:r>
            <a:endParaRPr lang="en-IE" sz="2400" dirty="0"/>
          </a:p>
          <a:p>
            <a:endParaRPr lang="en-IE" sz="2000" dirty="0"/>
          </a:p>
          <a:p>
            <a:endParaRPr lang="en-IE" sz="2000" dirty="0"/>
          </a:p>
          <a:p>
            <a:r>
              <a:rPr lang="en-IE" sz="2400" dirty="0" smtClean="0"/>
              <a:t>Brussels</a:t>
            </a:r>
            <a:r>
              <a:rPr lang="en-IE" sz="2400" dirty="0"/>
              <a:t>, </a:t>
            </a:r>
            <a:r>
              <a:rPr lang="en-IE" sz="2400" dirty="0" smtClean="0"/>
              <a:t>November </a:t>
            </a:r>
            <a:r>
              <a:rPr lang="en-IE" sz="2400" dirty="0"/>
              <a:t>2019</a:t>
            </a:r>
          </a:p>
        </p:txBody>
      </p:sp>
    </p:spTree>
    <p:extLst>
      <p:ext uri="{BB962C8B-B14F-4D97-AF65-F5344CB8AC3E}">
        <p14:creationId xmlns:p14="http://schemas.microsoft.com/office/powerpoint/2010/main" val="200195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4148" y="3212976"/>
            <a:ext cx="3104964" cy="3104964"/>
          </a:xfrm>
          <a:prstGeom prst="rect">
            <a:avLst/>
          </a:prstGeom>
        </p:spPr>
      </p:pic>
      <p:sp>
        <p:nvSpPr>
          <p:cNvPr id="2" name="Title 1"/>
          <p:cNvSpPr>
            <a:spLocks noGrp="1"/>
          </p:cNvSpPr>
          <p:nvPr>
            <p:ph type="title"/>
          </p:nvPr>
        </p:nvSpPr>
        <p:spPr>
          <a:xfrm>
            <a:off x="468312" y="564190"/>
            <a:ext cx="8207375" cy="848685"/>
          </a:xfrm>
        </p:spPr>
        <p:txBody>
          <a:bodyPr/>
          <a:lstStyle/>
          <a:p>
            <a:r>
              <a:rPr lang="en-IE" altLang="en-US" dirty="0"/>
              <a:t>Wider benefits of farmer cooperation</a:t>
            </a:r>
            <a:endParaRPr lang="en-IE" dirty="0"/>
          </a:p>
        </p:txBody>
      </p:sp>
      <p:sp>
        <p:nvSpPr>
          <p:cNvPr id="3" name="Content Placeholder 2"/>
          <p:cNvSpPr>
            <a:spLocks noGrp="1"/>
          </p:cNvSpPr>
          <p:nvPr>
            <p:ph idx="1"/>
          </p:nvPr>
        </p:nvSpPr>
        <p:spPr>
          <a:xfrm>
            <a:off x="468312" y="1700808"/>
            <a:ext cx="8218487" cy="4176712"/>
          </a:xfrm>
        </p:spPr>
        <p:txBody>
          <a:bodyPr/>
          <a:lstStyle/>
          <a:p>
            <a:r>
              <a:rPr lang="en-IE" altLang="en-US" dirty="0"/>
              <a:t>Cooperation between farmers can also bring advantages to the rest of the food supply chain </a:t>
            </a:r>
          </a:p>
          <a:p>
            <a:r>
              <a:rPr lang="en-IE" altLang="en-US" dirty="0"/>
              <a:t>Dealing with fewer POs instead of many farmers can help downstream operators reduce transaction costs: </a:t>
            </a:r>
          </a:p>
          <a:p>
            <a:pPr lvl="1"/>
            <a:r>
              <a:rPr lang="en-IE" altLang="en-US" dirty="0"/>
              <a:t>lower uncertainty for their long-term planning </a:t>
            </a:r>
          </a:p>
          <a:p>
            <a:pPr lvl="1"/>
            <a:r>
              <a:rPr lang="en-IE" altLang="en-US" dirty="0"/>
              <a:t>fewer business relationships </a:t>
            </a:r>
            <a:br>
              <a:rPr lang="en-IE" altLang="en-US" dirty="0"/>
            </a:br>
            <a:r>
              <a:rPr lang="en-IE" altLang="en-US" dirty="0"/>
              <a:t>and more stable prices</a:t>
            </a:r>
          </a:p>
          <a:p>
            <a:pPr lvl="1"/>
            <a:r>
              <a:rPr lang="en-IE" altLang="en-US" dirty="0"/>
              <a:t>more efficient organisation </a:t>
            </a:r>
            <a:br>
              <a:rPr lang="en-IE" altLang="en-US" dirty="0"/>
            </a:br>
            <a:r>
              <a:rPr lang="en-IE" altLang="en-US" dirty="0"/>
              <a:t>and delivery of supplies</a:t>
            </a:r>
          </a:p>
          <a:p>
            <a:pPr lvl="1"/>
            <a:r>
              <a:rPr lang="en-IE" altLang="en-US" dirty="0"/>
              <a:t>better quality assurance </a:t>
            </a:r>
            <a:br>
              <a:rPr lang="en-IE" altLang="en-US" dirty="0"/>
            </a:br>
            <a:r>
              <a:rPr lang="en-IE" altLang="en-US" dirty="0"/>
              <a:t>(specs, traceability, safety)</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17"/>
          <p:cNvPicPr>
            <a:picLocks noChangeAspect="1" noChangeArrowheads="1"/>
          </p:cNvPicPr>
          <p:nvPr/>
        </p:nvPicPr>
        <p:blipFill>
          <a:blip r:embed="rId4" cstate="print"/>
          <a:srcRect/>
          <a:stretch>
            <a:fillRect/>
          </a:stretch>
        </p:blipFill>
        <p:spPr bwMode="auto">
          <a:xfrm>
            <a:off x="6577013" y="6145213"/>
            <a:ext cx="2243137" cy="596900"/>
          </a:xfrm>
          <a:prstGeom prst="rect">
            <a:avLst/>
          </a:prstGeom>
          <a:noFill/>
          <a:ln w="9525">
            <a:noFill/>
            <a:miter lim="800000"/>
            <a:headEnd/>
            <a:tailEnd/>
          </a:ln>
        </p:spPr>
      </p:pic>
    </p:spTree>
    <p:extLst>
      <p:ext uri="{BB962C8B-B14F-4D97-AF65-F5344CB8AC3E}">
        <p14:creationId xmlns:p14="http://schemas.microsoft.com/office/powerpoint/2010/main" val="18229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Competition rules prohibit cooperation </a:t>
            </a:r>
          </a:p>
        </p:txBody>
      </p:sp>
      <p:sp>
        <p:nvSpPr>
          <p:cNvPr id="3" name="Content Placeholder 2"/>
          <p:cNvSpPr>
            <a:spLocks noGrp="1"/>
          </p:cNvSpPr>
          <p:nvPr>
            <p:ph idx="1"/>
          </p:nvPr>
        </p:nvSpPr>
        <p:spPr>
          <a:xfrm>
            <a:off x="468312" y="1700808"/>
            <a:ext cx="8218487" cy="4176712"/>
          </a:xfrm>
        </p:spPr>
        <p:txBody>
          <a:bodyPr/>
          <a:lstStyle/>
          <a:p>
            <a:r>
              <a:rPr lang="en-IE" dirty="0"/>
              <a:t>EU competition rules are laid down in the TFEU</a:t>
            </a:r>
            <a:br>
              <a:rPr lang="en-IE" dirty="0"/>
            </a:br>
            <a:r>
              <a:rPr lang="en-IE" sz="2100" dirty="0"/>
              <a:t>(Treaty on the Functioning of the European Union)</a:t>
            </a:r>
            <a:r>
              <a:rPr lang="en-IE" dirty="0"/>
              <a:t>:</a:t>
            </a:r>
          </a:p>
          <a:p>
            <a:pPr lvl="1"/>
            <a:r>
              <a:rPr lang="en-IE" dirty="0"/>
              <a:t>Art. 101 prohibits agreements between undertakings that affect trade or competition (e.g. price fixing) </a:t>
            </a:r>
          </a:p>
          <a:p>
            <a:pPr lvl="1"/>
            <a:r>
              <a:rPr lang="en-IE" dirty="0"/>
              <a:t>Art. 102 prohibits abuse of dominant market positions (e.g. to impose unfair trading conditions) </a:t>
            </a:r>
          </a:p>
          <a:p>
            <a:pPr lvl="1">
              <a:buNone/>
            </a:pPr>
            <a:r>
              <a:rPr lang="en-IE" b="0" dirty="0"/>
              <a:t>&gt;&gt; Farmers who collaborate to obtain e.g. a stronger 	bargaining position could run afoul of these rules </a:t>
            </a:r>
          </a:p>
          <a:p>
            <a:r>
              <a:rPr lang="en-IE" b="0" dirty="0"/>
              <a:t>Art. 42 allows legislators to limit the application of competition rules </a:t>
            </a:r>
            <a:r>
              <a:rPr lang="en-US" dirty="0"/>
              <a:t>in the agricultural sector </a:t>
            </a:r>
            <a:endParaRPr lang="en-IE" b="0"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93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Legal basis for farmer cooperation </a:t>
            </a:r>
          </a:p>
        </p:txBody>
      </p:sp>
      <p:sp>
        <p:nvSpPr>
          <p:cNvPr id="3" name="Content Placeholder 2"/>
          <p:cNvSpPr>
            <a:spLocks noGrp="1"/>
          </p:cNvSpPr>
          <p:nvPr>
            <p:ph idx="1"/>
          </p:nvPr>
        </p:nvSpPr>
        <p:spPr>
          <a:xfrm>
            <a:off x="468312" y="1700808"/>
            <a:ext cx="8218487" cy="4176712"/>
          </a:xfrm>
        </p:spPr>
        <p:txBody>
          <a:bodyPr/>
          <a:lstStyle/>
          <a:p>
            <a:r>
              <a:rPr lang="en-IE" b="0" dirty="0"/>
              <a:t>The CMO Regulation (</a:t>
            </a:r>
            <a:r>
              <a:rPr lang="en-IE" dirty="0"/>
              <a:t>amended by the ‘Omnibus’ Regulation 2017/2393</a:t>
            </a:r>
            <a:r>
              <a:rPr lang="en-IE" b="0" dirty="0"/>
              <a:t>) details the derogations from competition rules in the agricultural sector: </a:t>
            </a:r>
          </a:p>
          <a:p>
            <a:pPr lvl="1"/>
            <a:r>
              <a:rPr lang="en-IE" b="0" dirty="0"/>
              <a:t>Art. 152 exempts recognised POs from certain competition rules (e.g. </a:t>
            </a:r>
            <a:r>
              <a:rPr lang="en-IE" dirty="0"/>
              <a:t>planning production, placing products on the market, negotiating supply contracts) </a:t>
            </a:r>
          </a:p>
          <a:p>
            <a:pPr lvl="1"/>
            <a:r>
              <a:rPr lang="en-IE" b="0" dirty="0"/>
              <a:t>Art. 209 exempts farmers, farmers’ associations and recognised POs from the prohibition of certain agree-</a:t>
            </a:r>
            <a:r>
              <a:rPr lang="en-IE" b="0" dirty="0" err="1"/>
              <a:t>ments</a:t>
            </a:r>
            <a:r>
              <a:rPr lang="en-IE" b="0" dirty="0"/>
              <a:t> e.g. on </a:t>
            </a:r>
            <a:r>
              <a:rPr lang="en-IE" dirty="0"/>
              <a:t>production or sale of agricultural products </a:t>
            </a:r>
          </a:p>
          <a:p>
            <a:pPr lvl="1"/>
            <a:r>
              <a:rPr lang="en-IE" b="0" dirty="0"/>
              <a:t>Art. 222 allows further derogations for recognised POs d</a:t>
            </a:r>
            <a:r>
              <a:rPr lang="en-IE" dirty="0"/>
              <a:t>uring periods of severe imbalance in markets</a:t>
            </a:r>
            <a:endParaRPr lang="en-IE" b="0"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2460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altLang="en-US" dirty="0"/>
              <a:t>Number of recognised POs by MS </a:t>
            </a:r>
            <a:endParaRPr lang="en-IE" dirty="0"/>
          </a:p>
        </p:txBody>
      </p:sp>
      <p:sp>
        <p:nvSpPr>
          <p:cNvPr id="3" name="Content Placeholder 2"/>
          <p:cNvSpPr>
            <a:spLocks noGrp="1"/>
          </p:cNvSpPr>
          <p:nvPr>
            <p:ph idx="1"/>
          </p:nvPr>
        </p:nvSpPr>
        <p:spPr>
          <a:xfrm>
            <a:off x="468312" y="1700808"/>
            <a:ext cx="8218487" cy="4176712"/>
          </a:xfrm>
        </p:spPr>
        <p:txBody>
          <a:bodyPr/>
          <a:lstStyle/>
          <a:p>
            <a:r>
              <a:rPr lang="en-IE" b="0" dirty="0"/>
              <a:t>In 2017 there were &gt;3,400 recognise POs in the EU (2018: &gt;3,700), and 71 </a:t>
            </a:r>
            <a:r>
              <a:rPr lang="en-IE" b="0" dirty="0" err="1"/>
              <a:t>recogn</a:t>
            </a:r>
            <a:r>
              <a:rPr lang="en-IE" b="0" dirty="0"/>
              <a:t>. associations of POs</a:t>
            </a:r>
          </a:p>
          <a:p>
            <a:r>
              <a:rPr lang="en-IE" b="0" dirty="0"/>
              <a:t>The MSs with most such entities were France (759), Germany (658), Spain (588) and Italy (563), followed by Poland (250), Greece (239) and Portugal (139)   </a:t>
            </a:r>
          </a:p>
          <a:p>
            <a:r>
              <a:rPr lang="en-IE" dirty="0"/>
              <a:t>In each of the other MSs there were fewer than 70 recognised entities (309 in total), and in Estonia, Lithuania and Luxembourg there </a:t>
            </a:r>
            <a:r>
              <a:rPr lang="en-IE" dirty="0" smtClean="0"/>
              <a:t>were </a:t>
            </a:r>
            <a:r>
              <a:rPr lang="en-IE" dirty="0"/>
              <a:t>none at all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6545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5" name="Chart 4">
            <a:extLst>
              <a:ext uri="{FF2B5EF4-FFF2-40B4-BE49-F238E27FC236}">
                <a16:creationId xmlns:a16="http://schemas.microsoft.com/office/drawing/2014/main" id="{603DA5D6-0AEB-4DE0-B740-07E0F8EDDEFD}"/>
              </a:ext>
            </a:extLst>
          </p:cNvPr>
          <p:cNvGraphicFramePr>
            <a:graphicFrameLocks/>
          </p:cNvGraphicFramePr>
          <p:nvPr>
            <p:extLst>
              <p:ext uri="{D42A27DB-BD31-4B8C-83A1-F6EECF244321}">
                <p14:modId xmlns:p14="http://schemas.microsoft.com/office/powerpoint/2010/main" val="3711237993"/>
              </p:ext>
            </p:extLst>
          </p:nvPr>
        </p:nvGraphicFramePr>
        <p:xfrm>
          <a:off x="0" y="3429000"/>
          <a:ext cx="91440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80430" y="188913"/>
            <a:ext cx="8207375" cy="848685"/>
          </a:xfrm>
        </p:spPr>
        <p:txBody>
          <a:bodyPr/>
          <a:lstStyle/>
          <a:p>
            <a:r>
              <a:rPr lang="en-IE" dirty="0"/>
              <a:t>Frequency of POs across Member States</a:t>
            </a:r>
          </a:p>
        </p:txBody>
      </p:sp>
      <p:sp>
        <p:nvSpPr>
          <p:cNvPr id="3" name="Content Placeholder 2"/>
          <p:cNvSpPr>
            <a:spLocks noGrp="1"/>
          </p:cNvSpPr>
          <p:nvPr>
            <p:ph idx="1"/>
          </p:nvPr>
        </p:nvSpPr>
        <p:spPr>
          <a:xfrm>
            <a:off x="480430" y="1353528"/>
            <a:ext cx="8304038" cy="4176712"/>
          </a:xfrm>
        </p:spPr>
        <p:txBody>
          <a:bodyPr/>
          <a:lstStyle/>
          <a:p>
            <a:r>
              <a:rPr lang="en-GB" b="0" dirty="0"/>
              <a:t>In 2017 the number of recognised entities per million holdings was 254 on average across the EU</a:t>
            </a:r>
          </a:p>
          <a:p>
            <a:r>
              <a:rPr lang="en-GB" dirty="0"/>
              <a:t>In Germany there were 2,314 recognised entities per million holdings, followed by France (1,403), Czech Republic (1,397), Spain (585), and Belgium (490)</a:t>
            </a:r>
          </a:p>
          <a:p>
            <a:pPr marL="1620000" lvl="2">
              <a:spcBef>
                <a:spcPts val="1200"/>
              </a:spcBef>
              <a:buFont typeface="Courier New" panose="02070309020205020404" pitchFamily="49" charset="0"/>
              <a:buChar char="o"/>
            </a:pPr>
            <a:r>
              <a:rPr lang="en-GB" sz="2000" b="0" u="sng" dirty="0" smtClean="0"/>
              <a:t>This </a:t>
            </a:r>
            <a:r>
              <a:rPr lang="en-GB" sz="2000" b="0" u="sng" dirty="0"/>
              <a:t>does not say anything about </a:t>
            </a:r>
            <a:r>
              <a:rPr lang="en-GB" sz="2000" b="0" u="sng" dirty="0" smtClean="0"/>
              <a:t>the effectiveness</a:t>
            </a:r>
            <a:r>
              <a:rPr lang="en-GB" sz="2000" b="0" dirty="0" smtClean="0"/>
              <a:t> </a:t>
            </a:r>
            <a:r>
              <a:rPr lang="en-GB" sz="2000" b="0" dirty="0"/>
              <a:t>of the POs: I</a:t>
            </a:r>
            <a:r>
              <a:rPr lang="en-GB" sz="2000" dirty="0"/>
              <a:t>n a MS with few but </a:t>
            </a:r>
            <a:r>
              <a:rPr lang="en-GB" sz="2000" dirty="0" smtClean="0"/>
              <a:t>larger </a:t>
            </a:r>
            <a:r>
              <a:rPr lang="en-GB" sz="2000" dirty="0"/>
              <a:t>recognised entities, more farmers could be organised in such </a:t>
            </a:r>
            <a:r>
              <a:rPr lang="en-GB" sz="2000" dirty="0" smtClean="0"/>
              <a:t>(stronger) POs </a:t>
            </a:r>
            <a:r>
              <a:rPr lang="en-GB" sz="2000" dirty="0"/>
              <a:t>than in </a:t>
            </a:r>
            <a:r>
              <a:rPr lang="en-GB" sz="2000" dirty="0" smtClean="0"/>
              <a:t>a </a:t>
            </a:r>
            <a:r>
              <a:rPr lang="en-GB" sz="2000" dirty="0"/>
              <a:t>MS with many </a:t>
            </a:r>
            <a:r>
              <a:rPr lang="en-GB" sz="2000" dirty="0" smtClean="0"/>
              <a:t>small ones</a:t>
            </a:r>
            <a:endParaRPr lang="en-GB" sz="2000" b="0" dirty="0"/>
          </a:p>
        </p:txBody>
      </p:sp>
      <p:cxnSp>
        <p:nvCxnSpPr>
          <p:cNvPr id="7" name="Straight Connector 6">
            <a:extLst>
              <a:ext uri="{FF2B5EF4-FFF2-40B4-BE49-F238E27FC236}">
                <a16:creationId xmlns:a16="http://schemas.microsoft.com/office/drawing/2014/main" id="{0F6CD20D-9611-4A7E-942F-10C0B4015C15}"/>
              </a:ext>
            </a:extLst>
          </p:cNvPr>
          <p:cNvCxnSpPr/>
          <p:nvPr/>
        </p:nvCxnSpPr>
        <p:spPr bwMode="auto">
          <a:xfrm>
            <a:off x="215516" y="6165850"/>
            <a:ext cx="8784976" cy="0"/>
          </a:xfrm>
          <a:prstGeom prst="line">
            <a:avLst/>
          </a:prstGeom>
          <a:noFill/>
          <a:ln w="2857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285953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Numbers by sector &amp; diversification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552" y="3898684"/>
            <a:ext cx="3636404" cy="3130716"/>
          </a:xfrm>
          <a:prstGeom prst="rect">
            <a:avLst/>
          </a:prstGeom>
        </p:spPr>
      </p:pic>
      <p:sp>
        <p:nvSpPr>
          <p:cNvPr id="3" name="Content Placeholder 2"/>
          <p:cNvSpPr>
            <a:spLocks noGrp="1"/>
          </p:cNvSpPr>
          <p:nvPr>
            <p:ph idx="1"/>
          </p:nvPr>
        </p:nvSpPr>
        <p:spPr>
          <a:xfrm>
            <a:off x="468312" y="1700808"/>
            <a:ext cx="8218487" cy="4176712"/>
          </a:xfrm>
        </p:spPr>
        <p:txBody>
          <a:bodyPr/>
          <a:lstStyle/>
          <a:p>
            <a:r>
              <a:rPr lang="en-IE" dirty="0"/>
              <a:t>In 2017 the following numbers of entities were recognised in the various sectors: </a:t>
            </a:r>
          </a:p>
          <a:p>
            <a:r>
              <a:rPr lang="en-IE" dirty="0"/>
              <a:t>1,851 (about half) in fruit &amp; vegetables, 334 in dairy, </a:t>
            </a:r>
            <a:br>
              <a:rPr lang="en-IE" dirty="0"/>
            </a:br>
            <a:r>
              <a:rPr lang="en-IE" dirty="0"/>
              <a:t>254 in olives, 222 in wine, 210 in beef, 177 in cereals, 101 in pig meat, 89 in sheep &amp; goat meat, </a:t>
            </a:r>
            <a:br>
              <a:rPr lang="en-IE" dirty="0"/>
            </a:br>
            <a:r>
              <a:rPr lang="en-IE" dirty="0"/>
              <a:t>		and 267 in all other sectors </a:t>
            </a:r>
          </a:p>
          <a:p>
            <a:pPr marL="2412000" lvl="5" indent="-324000">
              <a:lnSpc>
                <a:spcPct val="110000"/>
              </a:lnSpc>
              <a:spcBef>
                <a:spcPts val="1200"/>
              </a:spcBef>
              <a:buFont typeface="Arial" panose="020B0604020202020204" pitchFamily="34" charset="0"/>
              <a:buChar char="•"/>
            </a:pPr>
            <a:r>
              <a:rPr lang="en-IE" sz="2200" dirty="0">
                <a:solidFill>
                  <a:srgbClr val="0F5494"/>
                </a:solidFill>
                <a:latin typeface="+mn-lt"/>
              </a:rPr>
              <a:t>POs in fruit &amp; vegetables (F&amp;V): </a:t>
            </a:r>
            <a:br>
              <a:rPr lang="en-IE" sz="2200" dirty="0">
                <a:solidFill>
                  <a:srgbClr val="0F5494"/>
                </a:solidFill>
                <a:latin typeface="+mn-lt"/>
              </a:rPr>
            </a:br>
            <a:r>
              <a:rPr lang="en-IE" sz="2200" dirty="0">
                <a:solidFill>
                  <a:srgbClr val="0F5494"/>
                </a:solidFill>
                <a:latin typeface="+mn-lt"/>
              </a:rPr>
              <a:t>77% market at least three crops, </a:t>
            </a:r>
            <a:br>
              <a:rPr lang="en-IE" sz="2200" dirty="0">
                <a:solidFill>
                  <a:srgbClr val="0F5494"/>
                </a:solidFill>
                <a:latin typeface="+mn-lt"/>
              </a:rPr>
            </a:br>
            <a:r>
              <a:rPr lang="en-IE" sz="2200" dirty="0">
                <a:solidFill>
                  <a:srgbClr val="0F5494"/>
                </a:solidFill>
                <a:latin typeface="+mn-lt"/>
              </a:rPr>
              <a:t>10% market two crops, and </a:t>
            </a:r>
            <a:br>
              <a:rPr lang="en-IE" sz="2200" dirty="0">
                <a:solidFill>
                  <a:srgbClr val="0F5494"/>
                </a:solidFill>
                <a:latin typeface="+mn-lt"/>
              </a:rPr>
            </a:br>
            <a:r>
              <a:rPr lang="en-IE" sz="2200" dirty="0">
                <a:solidFill>
                  <a:srgbClr val="0F5494"/>
                </a:solidFill>
                <a:latin typeface="+mn-lt"/>
              </a:rPr>
              <a:t>12% market only one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90585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New recognitions of POs over time</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3452342038"/>
              </p:ext>
            </p:extLst>
          </p:nvPr>
        </p:nvGraphicFramePr>
        <p:xfrm>
          <a:off x="468312" y="1700213"/>
          <a:ext cx="8207376" cy="41767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55576" y="1880828"/>
            <a:ext cx="3275256" cy="430887"/>
          </a:xfrm>
          <a:prstGeom prst="rect">
            <a:avLst/>
          </a:prstGeom>
          <a:noFill/>
        </p:spPr>
        <p:txBody>
          <a:bodyPr wrap="none" rtlCol="0">
            <a:spAutoFit/>
          </a:bodyPr>
          <a:lstStyle/>
          <a:p>
            <a:r>
              <a:rPr lang="en-IE" sz="2200" dirty="0"/>
              <a:t>2018: &gt;3,700 in total</a:t>
            </a:r>
            <a:endParaRPr lang="en-IE" sz="2200" b="0" dirty="0">
              <a:solidFill>
                <a:srgbClr val="0F5494"/>
              </a:solidFill>
            </a:endParaRPr>
          </a:p>
        </p:txBody>
      </p:sp>
    </p:spTree>
    <p:extLst>
      <p:ext uri="{BB962C8B-B14F-4D97-AF65-F5344CB8AC3E}">
        <p14:creationId xmlns:p14="http://schemas.microsoft.com/office/powerpoint/2010/main" val="345168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Distribution of legal forms of POs</a:t>
            </a:r>
          </a:p>
        </p:txBody>
      </p:sp>
      <p:sp>
        <p:nvSpPr>
          <p:cNvPr id="3" name="Content Placeholder 2"/>
          <p:cNvSpPr>
            <a:spLocks noGrp="1"/>
          </p:cNvSpPr>
          <p:nvPr>
            <p:ph idx="1"/>
          </p:nvPr>
        </p:nvSpPr>
        <p:spPr>
          <a:xfrm>
            <a:off x="468312" y="1700808"/>
            <a:ext cx="8218487" cy="4176712"/>
          </a:xfrm>
        </p:spPr>
        <p:txBody>
          <a:bodyPr/>
          <a:lstStyle/>
          <a:p>
            <a:r>
              <a:rPr lang="en-IE" dirty="0"/>
              <a:t>More than half of all recognised POs are cooperatives, but there are big differences across MSs </a:t>
            </a:r>
          </a:p>
          <a:p>
            <a:endParaRPr lang="en-IE" b="0"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6" name="Chart 5">
            <a:extLst>
              <a:ext uri="{FF2B5EF4-FFF2-40B4-BE49-F238E27FC236}">
                <a16:creationId xmlns:a16="http://schemas.microsoft.com/office/drawing/2014/main" id="{E7EF7304-1ECF-4752-BC92-4EA5B913B77E}"/>
              </a:ext>
            </a:extLst>
          </p:cNvPr>
          <p:cNvGraphicFramePr>
            <a:graphicFrameLocks/>
          </p:cNvGraphicFramePr>
          <p:nvPr>
            <p:extLst>
              <p:ext uri="{D42A27DB-BD31-4B8C-83A1-F6EECF244321}">
                <p14:modId xmlns:p14="http://schemas.microsoft.com/office/powerpoint/2010/main" val="104127055"/>
              </p:ext>
            </p:extLst>
          </p:nvPr>
        </p:nvGraphicFramePr>
        <p:xfrm>
          <a:off x="0" y="1700214"/>
          <a:ext cx="9144000" cy="4176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633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Size of recognised POs </a:t>
            </a:r>
          </a:p>
        </p:txBody>
      </p:sp>
      <p:sp>
        <p:nvSpPr>
          <p:cNvPr id="3" name="Content Placeholder 2"/>
          <p:cNvSpPr>
            <a:spLocks noGrp="1"/>
          </p:cNvSpPr>
          <p:nvPr>
            <p:ph idx="1"/>
          </p:nvPr>
        </p:nvSpPr>
        <p:spPr>
          <a:xfrm>
            <a:off x="468312" y="1700808"/>
            <a:ext cx="8218487" cy="4176712"/>
          </a:xfrm>
        </p:spPr>
        <p:txBody>
          <a:bodyPr/>
          <a:lstStyle/>
          <a:p>
            <a:r>
              <a:rPr lang="en-IE" dirty="0" smtClean="0"/>
              <a:t>In 2017 in F&amp;V, only 6 percent (107 out of 1,659) of all recognised POs had a turnover over € 50 million, while 7 percent had a turnover below € 500k </a:t>
            </a:r>
          </a:p>
          <a:p>
            <a:r>
              <a:rPr lang="en-IE" dirty="0" smtClean="0"/>
              <a:t>Companies with a turnover up to € 50 million are considered small and medium-sized enterprises (SMEs) and those with a turnover up to € 2 million </a:t>
            </a:r>
            <a:br>
              <a:rPr lang="en-IE" dirty="0" smtClean="0"/>
            </a:br>
            <a:r>
              <a:rPr lang="en-IE" dirty="0" smtClean="0"/>
              <a:t>are considered micro enterprises</a:t>
            </a:r>
          </a:p>
          <a:p>
            <a:pPr lvl="1"/>
            <a:r>
              <a:rPr lang="en-IE" dirty="0" smtClean="0"/>
              <a:t>Most recognised POs are not bigger than SMEs and many would not even qualify as small enterprises </a:t>
            </a:r>
          </a:p>
          <a:p>
            <a:pPr lvl="1"/>
            <a:r>
              <a:rPr lang="en-IE" dirty="0" smtClean="0"/>
              <a:t>But in </a:t>
            </a:r>
            <a:r>
              <a:rPr lang="en-IE" dirty="0"/>
              <a:t>Italy and France 10 and 9 entities, respectively, reported a turnover of more than € 100 </a:t>
            </a:r>
            <a:r>
              <a:rPr lang="en-IE" dirty="0" smtClean="0"/>
              <a:t>million/year</a:t>
            </a:r>
            <a:endParaRPr lang="en-IE"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8790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Size of recognised POs </a:t>
            </a:r>
          </a:p>
        </p:txBody>
      </p:sp>
      <p:sp>
        <p:nvSpPr>
          <p:cNvPr id="3" name="Content Placeholder 2"/>
          <p:cNvSpPr>
            <a:spLocks noGrp="1"/>
          </p:cNvSpPr>
          <p:nvPr>
            <p:ph idx="1"/>
          </p:nvPr>
        </p:nvSpPr>
        <p:spPr>
          <a:xfrm>
            <a:off x="468312" y="1700808"/>
            <a:ext cx="8218487" cy="4176712"/>
          </a:xfrm>
        </p:spPr>
        <p:txBody>
          <a:bodyPr/>
          <a:lstStyle/>
          <a:p>
            <a:r>
              <a:rPr lang="en-IE" b="0" dirty="0" smtClean="0"/>
              <a:t>In </a:t>
            </a:r>
            <a:r>
              <a:rPr lang="en-IE" b="0" dirty="0"/>
              <a:t>terms of members, more than </a:t>
            </a:r>
            <a:r>
              <a:rPr lang="en-IE" b="0" dirty="0" smtClean="0"/>
              <a:t>a third </a:t>
            </a:r>
            <a:r>
              <a:rPr lang="en-IE" b="0" dirty="0"/>
              <a:t>of </a:t>
            </a:r>
            <a:r>
              <a:rPr lang="en-IE" b="0" dirty="0" smtClean="0"/>
              <a:t>recognised </a:t>
            </a:r>
            <a:r>
              <a:rPr lang="en-IE" b="0" dirty="0"/>
              <a:t>POs (38%) has fewer than 100 </a:t>
            </a:r>
            <a:r>
              <a:rPr lang="en-IE" b="0" dirty="0" smtClean="0"/>
              <a:t>members, while m</a:t>
            </a:r>
            <a:r>
              <a:rPr lang="en-IE" dirty="0" smtClean="0"/>
              <a:t>ost </a:t>
            </a:r>
            <a:r>
              <a:rPr lang="en-IE" dirty="0"/>
              <a:t>recognised POs (90%) have fewer than 1,000</a:t>
            </a:r>
          </a:p>
          <a:p>
            <a:r>
              <a:rPr lang="en-IE" dirty="0" smtClean="0"/>
              <a:t>Not directly comparable, but companies with less than 250 people count as SMEs, those with less than 50 as small enterprises (if also below the turnover ceilings) </a:t>
            </a:r>
            <a:endParaRPr lang="en-IE" b="0" dirty="0"/>
          </a:p>
          <a:p>
            <a:pPr lvl="1"/>
            <a:r>
              <a:rPr lang="en-IE" b="0" dirty="0" smtClean="0"/>
              <a:t>In </a:t>
            </a:r>
            <a:r>
              <a:rPr lang="en-IE" b="0" dirty="0"/>
              <a:t>Italy one quarter of </a:t>
            </a:r>
            <a:r>
              <a:rPr lang="en-IE" b="0" dirty="0" smtClean="0"/>
              <a:t>POs </a:t>
            </a:r>
            <a:r>
              <a:rPr lang="en-IE" b="0" dirty="0"/>
              <a:t>has </a:t>
            </a:r>
            <a:r>
              <a:rPr lang="en-IE" b="0" dirty="0" smtClean="0"/>
              <a:t>&gt;2,000 members</a:t>
            </a:r>
          </a:p>
          <a:p>
            <a:pPr marL="0" indent="0" defTabSz="540000">
              <a:buNone/>
            </a:pPr>
            <a:r>
              <a:rPr lang="en-IE" dirty="0" smtClean="0"/>
              <a:t>&gt;&gt; Is there a crucial size for POs to be able to </a:t>
            </a:r>
            <a:br>
              <a:rPr lang="en-IE" dirty="0" smtClean="0"/>
            </a:br>
            <a:r>
              <a:rPr lang="en-IE" dirty="0" smtClean="0"/>
              <a:t>	</a:t>
            </a:r>
            <a:r>
              <a:rPr lang="en-US" dirty="0" smtClean="0"/>
              <a:t>strengthen the position </a:t>
            </a:r>
            <a:r>
              <a:rPr lang="en-US" dirty="0"/>
              <a:t>of producers in the </a:t>
            </a:r>
            <a:r>
              <a:rPr lang="en-US" dirty="0" smtClean="0"/>
              <a:t/>
            </a:r>
            <a:br>
              <a:rPr lang="en-US" dirty="0" smtClean="0"/>
            </a:br>
            <a:r>
              <a:rPr lang="en-US" dirty="0" smtClean="0"/>
              <a:t>	food supply chain in a viable manner? </a:t>
            </a:r>
            <a:endParaRPr lang="en-IE" b="0"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33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altLang="en-US" dirty="0"/>
              <a:t>Definition of </a:t>
            </a:r>
            <a:r>
              <a:rPr lang="en-IE" dirty="0"/>
              <a:t>producer organisations</a:t>
            </a:r>
            <a:r>
              <a:rPr lang="en-IE" altLang="en-US" dirty="0"/>
              <a:t> </a:t>
            </a:r>
            <a:endParaRPr lang="en-IE" dirty="0"/>
          </a:p>
        </p:txBody>
      </p:sp>
      <p:sp>
        <p:nvSpPr>
          <p:cNvPr id="3" name="Content Placeholder 2"/>
          <p:cNvSpPr>
            <a:spLocks noGrp="1"/>
          </p:cNvSpPr>
          <p:nvPr>
            <p:ph idx="1"/>
          </p:nvPr>
        </p:nvSpPr>
        <p:spPr>
          <a:xfrm>
            <a:off x="468312" y="1700808"/>
            <a:ext cx="8218487" cy="4176712"/>
          </a:xfrm>
        </p:spPr>
        <p:txBody>
          <a:bodyPr/>
          <a:lstStyle/>
          <a:p>
            <a:r>
              <a:rPr lang="en-IE" altLang="en-US" dirty="0"/>
              <a:t>POs can be defined as any entity that </a:t>
            </a:r>
          </a:p>
          <a:p>
            <a:pPr lvl="1"/>
            <a:r>
              <a:rPr lang="en-IE" altLang="en-US" dirty="0"/>
              <a:t>has been formed and is controlled by producers </a:t>
            </a:r>
          </a:p>
          <a:p>
            <a:pPr lvl="1"/>
            <a:r>
              <a:rPr lang="en-IE" altLang="en-US" dirty="0"/>
              <a:t>in a specific sector (horizontal cooperation) </a:t>
            </a:r>
          </a:p>
          <a:p>
            <a:pPr lvl="1"/>
            <a:r>
              <a:rPr lang="en-IE" altLang="en-US" dirty="0"/>
              <a:t>to pursue jointly one or more of the objectives </a:t>
            </a:r>
            <a:br>
              <a:rPr lang="en-IE" altLang="en-US" dirty="0"/>
            </a:br>
            <a:r>
              <a:rPr lang="en-IE" altLang="en-US" dirty="0"/>
              <a:t>listed in the CMO Regulation </a:t>
            </a:r>
          </a:p>
          <a:p>
            <a:pPr lvl="1"/>
            <a:r>
              <a:rPr lang="en-IE" altLang="en-US" dirty="0"/>
              <a:t>whether or not the entity is formally recognised</a:t>
            </a:r>
          </a:p>
          <a:p>
            <a:r>
              <a:rPr lang="en-IE" altLang="en-US" dirty="0"/>
              <a:t>POs can take various legal forms, incl. cooperatives, associations, or private companies in which agricultural producers are shareholders</a:t>
            </a:r>
            <a:r>
              <a:rPr lang="en-IE" altLang="en-US" i="0" dirty="0"/>
              <a:t>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p:cNvSpPr/>
          <p:nvPr/>
        </p:nvSpPr>
        <p:spPr>
          <a:xfrm>
            <a:off x="1223628" y="3717032"/>
            <a:ext cx="2016224" cy="357382"/>
          </a:xfrm>
          <a:prstGeom prst="rect">
            <a:avLst/>
          </a:prstGeom>
          <a:solidFill>
            <a:srgbClr val="FFFF00">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
        <p:nvSpPr>
          <p:cNvPr id="6" name="Rectangle 5"/>
          <p:cNvSpPr/>
          <p:nvPr/>
        </p:nvSpPr>
        <p:spPr>
          <a:xfrm>
            <a:off x="5616116" y="4185084"/>
            <a:ext cx="2592288" cy="357382"/>
          </a:xfrm>
          <a:prstGeom prst="rect">
            <a:avLst/>
          </a:prstGeom>
          <a:solidFill>
            <a:srgbClr val="FFFF00">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Tree>
    <p:extLst>
      <p:ext uri="{BB962C8B-B14F-4D97-AF65-F5344CB8AC3E}">
        <p14:creationId xmlns:p14="http://schemas.microsoft.com/office/powerpoint/2010/main" val="220142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1500"/>
                            </p:stCondLst>
                            <p:childTnLst>
                              <p:par>
                                <p:cTn id="9" presetID="14" presetClass="entr" presetSubtype="5"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randombar(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88640"/>
            <a:ext cx="8207375" cy="848685"/>
          </a:xfrm>
        </p:spPr>
        <p:txBody>
          <a:bodyPr/>
          <a:lstStyle/>
          <a:p>
            <a:r>
              <a:rPr lang="en-IE" dirty="0"/>
              <a:t>Multiple objectives of recognised POs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1360244823"/>
              </p:ext>
            </p:extLst>
          </p:nvPr>
        </p:nvGraphicFramePr>
        <p:xfrm>
          <a:off x="0" y="944724"/>
          <a:ext cx="9144000" cy="591327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bwMode="auto">
          <a:xfrm>
            <a:off x="6551613" y="1124744"/>
            <a:ext cx="0" cy="5307999"/>
          </a:xfrm>
          <a:prstGeom prst="line">
            <a:avLst/>
          </a:prstGeom>
          <a:noFill/>
          <a:ln w="57150" cap="flat" cmpd="sng" algn="ctr">
            <a:solidFill>
              <a:schemeClr val="tx1"/>
            </a:solidFill>
            <a:prstDash val="solid"/>
            <a:round/>
            <a:headEnd type="none" w="med" len="med"/>
            <a:tailEnd type="none" w="med" len="med"/>
          </a:ln>
          <a:effectLst/>
        </p:spPr>
      </p:cxnSp>
      <p:sp>
        <p:nvSpPr>
          <p:cNvPr id="9" name="Rectangle 8"/>
          <p:cNvSpPr/>
          <p:nvPr/>
        </p:nvSpPr>
        <p:spPr>
          <a:xfrm>
            <a:off x="107504" y="1088740"/>
            <a:ext cx="4212468" cy="1548172"/>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Tree>
    <p:extLst>
      <p:ext uri="{BB962C8B-B14F-4D97-AF65-F5344CB8AC3E}">
        <p14:creationId xmlns:p14="http://schemas.microsoft.com/office/powerpoint/2010/main" val="160736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2500"/>
                            </p:stCondLst>
                            <p:childTnLst>
                              <p:par>
                                <p:cTn id="9" presetID="14" presetClass="entr" presetSubtype="5"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2438410668"/>
              </p:ext>
            </p:extLst>
          </p:nvPr>
        </p:nvGraphicFramePr>
        <p:xfrm>
          <a:off x="0" y="944563"/>
          <a:ext cx="9144000" cy="59134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68312" y="188640"/>
            <a:ext cx="8207375" cy="848685"/>
          </a:xfrm>
        </p:spPr>
        <p:txBody>
          <a:bodyPr/>
          <a:lstStyle/>
          <a:p>
            <a:r>
              <a:rPr lang="en-IE" dirty="0"/>
              <a:t>Multiple activities of recognised POs</a:t>
            </a:r>
          </a:p>
        </p:txBody>
      </p:sp>
      <p:cxnSp>
        <p:nvCxnSpPr>
          <p:cNvPr id="7" name="Straight Connector 6"/>
          <p:cNvCxnSpPr/>
          <p:nvPr/>
        </p:nvCxnSpPr>
        <p:spPr bwMode="auto">
          <a:xfrm>
            <a:off x="6120172" y="1232756"/>
            <a:ext cx="0" cy="5235991"/>
          </a:xfrm>
          <a:prstGeom prst="line">
            <a:avLst/>
          </a:prstGeom>
          <a:noFill/>
          <a:ln w="57150" cap="flat" cmpd="sng" algn="ctr">
            <a:solidFill>
              <a:schemeClr val="tx1"/>
            </a:solidFill>
            <a:prstDash val="solid"/>
            <a:round/>
            <a:headEnd type="none" w="med" len="med"/>
            <a:tailEnd type="none" w="med" len="med"/>
          </a:ln>
          <a:effectLst/>
        </p:spPr>
      </p:cxnSp>
      <p:sp>
        <p:nvSpPr>
          <p:cNvPr id="9" name="Rectangle 8"/>
          <p:cNvSpPr/>
          <p:nvPr/>
        </p:nvSpPr>
        <p:spPr>
          <a:xfrm>
            <a:off x="107504" y="1232756"/>
            <a:ext cx="3312368" cy="1836204"/>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Tree>
    <p:extLst>
      <p:ext uri="{BB962C8B-B14F-4D97-AF65-F5344CB8AC3E}">
        <p14:creationId xmlns:p14="http://schemas.microsoft.com/office/powerpoint/2010/main" val="369422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2500"/>
                            </p:stCondLst>
                            <p:childTnLst>
                              <p:par>
                                <p:cTn id="9" presetID="14" presetClass="entr" presetSubtype="5"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68312" y="1700808"/>
            <a:ext cx="8218487" cy="4176712"/>
          </a:xfrm>
        </p:spPr>
        <p:txBody>
          <a:bodyPr/>
          <a:lstStyle/>
          <a:p>
            <a:r>
              <a:rPr lang="en-US" dirty="0"/>
              <a:t>Distribution of F&amp;V POs according to the share </a:t>
            </a:r>
            <a:br>
              <a:rPr lang="en-US" dirty="0"/>
            </a:br>
            <a:r>
              <a:rPr lang="en-US" dirty="0"/>
              <a:t>of products they allow</a:t>
            </a:r>
            <a:br>
              <a:rPr lang="en-US" dirty="0"/>
            </a:br>
            <a:r>
              <a:rPr lang="en-US" dirty="0"/>
              <a:t>their members to sell</a:t>
            </a:r>
            <a:br>
              <a:rPr lang="en-US" dirty="0"/>
            </a:br>
            <a:r>
              <a:rPr lang="en-US" dirty="0"/>
              <a:t>outside the PO (legal </a:t>
            </a:r>
            <a:br>
              <a:rPr lang="en-US" dirty="0"/>
            </a:br>
            <a:r>
              <a:rPr lang="en-US" dirty="0"/>
              <a:t>maximum is 25%, </a:t>
            </a:r>
            <a:br>
              <a:rPr lang="en-US" dirty="0"/>
            </a:br>
            <a:r>
              <a:rPr lang="en-US" dirty="0"/>
              <a:t>40% for organic) </a:t>
            </a:r>
            <a:endParaRPr lang="en-IE" b="0" dirty="0"/>
          </a:p>
        </p:txBody>
      </p:sp>
      <p:sp>
        <p:nvSpPr>
          <p:cNvPr id="2" name="Title 1"/>
          <p:cNvSpPr>
            <a:spLocks noGrp="1"/>
          </p:cNvSpPr>
          <p:nvPr>
            <p:ph type="title"/>
          </p:nvPr>
        </p:nvSpPr>
        <p:spPr>
          <a:xfrm>
            <a:off x="468312" y="564190"/>
            <a:ext cx="8207375" cy="848685"/>
          </a:xfrm>
        </p:spPr>
        <p:txBody>
          <a:bodyPr/>
          <a:lstStyle/>
          <a:p>
            <a:r>
              <a:rPr lang="en-IE" dirty="0"/>
              <a:t>Marketing of F&amp;V outside the PO</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5" name="Chart 4"/>
          <p:cNvGraphicFramePr>
            <a:graphicFrameLocks/>
          </p:cNvGraphicFramePr>
          <p:nvPr>
            <p:extLst>
              <p:ext uri="{D42A27DB-BD31-4B8C-83A1-F6EECF244321}">
                <p14:modId xmlns:p14="http://schemas.microsoft.com/office/powerpoint/2010/main" val="390425498"/>
              </p:ext>
            </p:extLst>
          </p:nvPr>
        </p:nvGraphicFramePr>
        <p:xfrm>
          <a:off x="468311" y="2492896"/>
          <a:ext cx="8207375" cy="3384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784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Role of non-recognised POs in the chain</a:t>
            </a:r>
          </a:p>
        </p:txBody>
      </p:sp>
      <p:sp>
        <p:nvSpPr>
          <p:cNvPr id="3" name="Content Placeholder 2"/>
          <p:cNvSpPr>
            <a:spLocks noGrp="1"/>
          </p:cNvSpPr>
          <p:nvPr>
            <p:ph idx="1"/>
          </p:nvPr>
        </p:nvSpPr>
        <p:spPr>
          <a:xfrm>
            <a:off x="468312" y="1700808"/>
            <a:ext cx="8218487" cy="4176712"/>
          </a:xfrm>
        </p:spPr>
        <p:txBody>
          <a:bodyPr/>
          <a:lstStyle/>
          <a:p>
            <a:r>
              <a:rPr lang="en-GB" dirty="0"/>
              <a:t>According to stakeholders from POs, differentiating between recognised and non-recognised POs should not be central to an analysis of the structure of the food supply chain </a:t>
            </a:r>
          </a:p>
          <a:p>
            <a:r>
              <a:rPr lang="en-GB" dirty="0"/>
              <a:t>When farmers decide to cooperate, they first choose a legal form for their organisation, and then they reflect whether or not they should seek recognition for it </a:t>
            </a:r>
          </a:p>
          <a:p>
            <a:r>
              <a:rPr lang="en-GB" dirty="0"/>
              <a:t>Farmers do not create recognised POs, recognition </a:t>
            </a:r>
            <a:br>
              <a:rPr lang="en-GB" dirty="0"/>
            </a:br>
            <a:r>
              <a:rPr lang="en-GB" dirty="0"/>
              <a:t>is simply one of several characteristics of a PO </a:t>
            </a:r>
            <a:endParaRPr lang="en-IE" b="0"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607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Data on non-recognised POs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Data on non-recognised POs give a more complete picture of the degree of producer cooperation</a:t>
            </a:r>
          </a:p>
          <a:p>
            <a:r>
              <a:rPr lang="en-IE" dirty="0"/>
              <a:t>They can also show to which degree POs take the additional step of obtaining recognition</a:t>
            </a:r>
          </a:p>
          <a:p>
            <a:r>
              <a:rPr lang="en-IE" dirty="0"/>
              <a:t>Overall there are </a:t>
            </a:r>
            <a:r>
              <a:rPr lang="en-IE" u="sng" dirty="0"/>
              <a:t>estimated</a:t>
            </a:r>
            <a:r>
              <a:rPr lang="en-IE" dirty="0"/>
              <a:t> more than 42,000 POs: </a:t>
            </a:r>
          </a:p>
          <a:p>
            <a:pPr lvl="1"/>
            <a:r>
              <a:rPr lang="en-IE" dirty="0"/>
              <a:t>more than half (22,000) are agricultural cooperatives</a:t>
            </a:r>
          </a:p>
          <a:p>
            <a:pPr lvl="1"/>
            <a:r>
              <a:rPr lang="en-IE" dirty="0"/>
              <a:t>the rest have other legal forms (incl. more than </a:t>
            </a:r>
            <a:br>
              <a:rPr lang="en-IE" dirty="0"/>
            </a:br>
            <a:r>
              <a:rPr lang="en-IE" dirty="0"/>
              <a:t>10,000 French equipment-sharing ‘CUMAs’) </a:t>
            </a:r>
          </a:p>
          <a:p>
            <a:r>
              <a:rPr lang="en-IE" dirty="0"/>
              <a:t>Of these only 8.4 percent are recognised </a:t>
            </a:r>
          </a:p>
        </p:txBody>
      </p:sp>
    </p:spTree>
    <p:extLst>
      <p:ext uri="{BB962C8B-B14F-4D97-AF65-F5344CB8AC3E}">
        <p14:creationId xmlns:p14="http://schemas.microsoft.com/office/powerpoint/2010/main" val="3875765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99115"/>
            <a:ext cx="8207375" cy="848685"/>
          </a:xfrm>
        </p:spPr>
        <p:txBody>
          <a:bodyPr/>
          <a:lstStyle/>
          <a:p>
            <a:r>
              <a:rPr lang="en-IE" dirty="0"/>
              <a:t>Share of recognised POs (incl. coops)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2368332389"/>
              </p:ext>
            </p:extLst>
          </p:nvPr>
        </p:nvGraphicFramePr>
        <p:xfrm>
          <a:off x="468312" y="1700213"/>
          <a:ext cx="8207376" cy="4249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9052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altLang="en-US" dirty="0"/>
              <a:t>Study of the best ways for POs … </a:t>
            </a:r>
            <a:endParaRPr lang="en-IE"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a:xfrm>
            <a:off x="468313" y="1412875"/>
            <a:ext cx="8207376" cy="4464051"/>
          </a:xfrm>
        </p:spPr>
        <p:txBody>
          <a:bodyPr/>
          <a:lstStyle/>
          <a:p>
            <a:pPr marL="0" indent="0">
              <a:buNone/>
            </a:pPr>
            <a:r>
              <a:rPr lang="en-IE" altLang="en-US" sz="2000" dirty="0"/>
              <a:t>… to be formed, carry out their activities and be supported: </a:t>
            </a:r>
            <a:endParaRPr lang="en-GB" sz="2000" dirty="0"/>
          </a:p>
          <a:p>
            <a:r>
              <a:rPr lang="en-GB" dirty="0"/>
              <a:t>Topics: </a:t>
            </a:r>
          </a:p>
          <a:p>
            <a:pPr lvl="1"/>
            <a:r>
              <a:rPr lang="en-GB" dirty="0"/>
              <a:t>Incentives and disincentives of farmers to join POs</a:t>
            </a:r>
          </a:p>
          <a:p>
            <a:pPr lvl="1"/>
            <a:r>
              <a:rPr lang="en-GB" dirty="0"/>
              <a:t>Performance of producer organisations </a:t>
            </a:r>
          </a:p>
          <a:p>
            <a:pPr lvl="1"/>
            <a:r>
              <a:rPr lang="en-GB" dirty="0"/>
              <a:t>Benefits of POs for their members </a:t>
            </a:r>
          </a:p>
          <a:p>
            <a:pPr lvl="1"/>
            <a:r>
              <a:rPr lang="en-GB" dirty="0"/>
              <a:t>Benefits of POs for other operators in the chain </a:t>
            </a:r>
          </a:p>
          <a:p>
            <a:r>
              <a:rPr lang="en-GB" dirty="0"/>
              <a:t>Objective: </a:t>
            </a:r>
          </a:p>
          <a:p>
            <a:pPr lvl="1"/>
            <a:r>
              <a:rPr lang="en-GB" dirty="0"/>
              <a:t>Better understand how POs can be set up to attract members and carry out their activities effectively </a:t>
            </a:r>
          </a:p>
          <a:p>
            <a:pPr lvl="1"/>
            <a:r>
              <a:rPr lang="en-GB" dirty="0"/>
              <a:t>Better understand how POs can be supported </a:t>
            </a:r>
          </a:p>
          <a:p>
            <a:pPr lvl="1"/>
            <a:r>
              <a:rPr lang="en-GB" dirty="0"/>
              <a:t>Keeping in mind sometimes significant differences across POs, MSs and sectors</a:t>
            </a:r>
          </a:p>
        </p:txBody>
      </p:sp>
    </p:spTree>
    <p:extLst>
      <p:ext uri="{BB962C8B-B14F-4D97-AF65-F5344CB8AC3E}">
        <p14:creationId xmlns:p14="http://schemas.microsoft.com/office/powerpoint/2010/main" val="2324774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Data collection &amp; geographic coverage</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9144000" cy="5445125"/>
          </a:xfrm>
          <a:prstGeom prst="rect">
            <a:avLst/>
          </a:prstGeom>
          <a:solidFill>
            <a:schemeClr val="bg1"/>
          </a:solidFill>
          <a:ln>
            <a:solidFill>
              <a:schemeClr val="accent1"/>
            </a:solidFill>
          </a:ln>
        </p:spPr>
      </p:pic>
      <p:sp>
        <p:nvSpPr>
          <p:cNvPr id="7" name="Rectangle 6"/>
          <p:cNvSpPr/>
          <p:nvPr/>
        </p:nvSpPr>
        <p:spPr>
          <a:xfrm>
            <a:off x="-72516" y="1376772"/>
            <a:ext cx="9325036" cy="1080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
        <p:nvSpPr>
          <p:cNvPr id="8" name="Rectangle 7"/>
          <p:cNvSpPr/>
          <p:nvPr/>
        </p:nvSpPr>
        <p:spPr>
          <a:xfrm>
            <a:off x="1799692" y="1916832"/>
            <a:ext cx="899593" cy="1062118"/>
          </a:xfrm>
          <a:prstGeom prst="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cxnSp>
        <p:nvCxnSpPr>
          <p:cNvPr id="9" name="Straight Connector 8"/>
          <p:cNvCxnSpPr/>
          <p:nvPr/>
        </p:nvCxnSpPr>
        <p:spPr bwMode="auto">
          <a:xfrm>
            <a:off x="2843808" y="2456892"/>
            <a:ext cx="2484276" cy="0"/>
          </a:xfrm>
          <a:prstGeom prst="line">
            <a:avLst/>
          </a:prstGeom>
          <a:noFill/>
          <a:ln w="38100" cap="flat" cmpd="sng" algn="ctr">
            <a:solidFill>
              <a:srgbClr val="C00000"/>
            </a:solidFill>
            <a:prstDash val="solid"/>
            <a:round/>
            <a:headEnd type="none" w="med" len="med"/>
            <a:tailEnd type="none" w="med" len="med"/>
          </a:ln>
          <a:effectLst/>
        </p:spPr>
      </p:cxnSp>
      <p:cxnSp>
        <p:nvCxnSpPr>
          <p:cNvPr id="10" name="Straight Connector 9"/>
          <p:cNvCxnSpPr/>
          <p:nvPr/>
        </p:nvCxnSpPr>
        <p:spPr bwMode="auto">
          <a:xfrm>
            <a:off x="6264188" y="2456892"/>
            <a:ext cx="1224136" cy="0"/>
          </a:xfrm>
          <a:prstGeom prst="line">
            <a:avLst/>
          </a:prstGeom>
          <a:noFill/>
          <a:ln w="38100" cap="flat" cmpd="sng" algn="ctr">
            <a:solidFill>
              <a:srgbClr val="C00000"/>
            </a:solidFill>
            <a:prstDash val="solid"/>
            <a:round/>
            <a:headEnd type="none" w="med" len="med"/>
            <a:tailEnd type="none" w="med" len="med"/>
          </a:ln>
          <a:effectLst/>
        </p:spPr>
      </p:cxnSp>
      <p:cxnSp>
        <p:nvCxnSpPr>
          <p:cNvPr id="13" name="Straight Connector 12"/>
          <p:cNvCxnSpPr/>
          <p:nvPr/>
        </p:nvCxnSpPr>
        <p:spPr bwMode="auto">
          <a:xfrm>
            <a:off x="6912260" y="2672916"/>
            <a:ext cx="576064" cy="0"/>
          </a:xfrm>
          <a:prstGeom prst="line">
            <a:avLst/>
          </a:prstGeom>
          <a:noFill/>
          <a:ln w="38100" cap="flat" cmpd="sng" algn="ctr">
            <a:solidFill>
              <a:srgbClr val="C00000"/>
            </a:solidFill>
            <a:prstDash val="solid"/>
            <a:round/>
            <a:headEnd type="none" w="med" len="med"/>
            <a:tailEnd type="none" w="med" len="med"/>
          </a:ln>
          <a:effectLst/>
        </p:spPr>
      </p:cxnSp>
      <p:cxnSp>
        <p:nvCxnSpPr>
          <p:cNvPr id="15" name="Straight Connector 14"/>
          <p:cNvCxnSpPr/>
          <p:nvPr/>
        </p:nvCxnSpPr>
        <p:spPr bwMode="auto">
          <a:xfrm>
            <a:off x="8532440" y="2672916"/>
            <a:ext cx="360040" cy="0"/>
          </a:xfrm>
          <a:prstGeom prst="line">
            <a:avLst/>
          </a:prstGeom>
          <a:noFill/>
          <a:ln w="381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55263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25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250"/>
                            </p:stCondLst>
                            <p:childTnLst>
                              <p:par>
                                <p:cTn id="21" presetID="10" presetClass="entr" presetSubtype="0" fill="hold" nodeType="after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US" dirty="0"/>
              <a:t>Assessing efficiencies generated… </a:t>
            </a:r>
            <a:endParaRPr lang="en-IE"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a:xfrm>
            <a:off x="468313" y="1412875"/>
            <a:ext cx="8207376" cy="4464051"/>
          </a:xfrm>
        </p:spPr>
        <p:txBody>
          <a:bodyPr/>
          <a:lstStyle/>
          <a:p>
            <a:pPr marL="0" indent="0">
              <a:buNone/>
            </a:pPr>
            <a:r>
              <a:rPr lang="en-IE" sz="2000" dirty="0"/>
              <a:t>… by agricultural producer organisations:</a:t>
            </a:r>
          </a:p>
          <a:p>
            <a:r>
              <a:rPr lang="en-US" dirty="0"/>
              <a:t>There exist no major differences in the performance of POs compared to investor-owned firms (IOFs), despite the fact that POs have to balance the needs of their members and their general corporate goals </a:t>
            </a:r>
          </a:p>
          <a:p>
            <a:r>
              <a:rPr lang="en-US" dirty="0"/>
              <a:t>Prices paid by POs can be higher than those paid by IOFs, and the more powerful POs are, the more they pay farmers, i.e. there can be a positive relationship between PO membership and farm income </a:t>
            </a:r>
          </a:p>
          <a:p>
            <a:r>
              <a:rPr lang="en-US" dirty="0"/>
              <a:t>POs in a market have a positive impact on its overall performance, and they often sell their products at lower prices than their competitors </a:t>
            </a:r>
            <a:endParaRPr lang="en-IE" dirty="0"/>
          </a:p>
        </p:txBody>
      </p:sp>
    </p:spTree>
    <p:extLst>
      <p:ext uri="{BB962C8B-B14F-4D97-AF65-F5344CB8AC3E}">
        <p14:creationId xmlns:p14="http://schemas.microsoft.com/office/powerpoint/2010/main" val="931257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Higher concentration of supply</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The share of producers in top production areas who are members of recognised POs is much higher than the corresponding national averages, e.g.: </a:t>
            </a:r>
          </a:p>
          <a:p>
            <a:pPr lvl="1"/>
            <a:r>
              <a:rPr lang="en-IE" dirty="0"/>
              <a:t>In France, 90 percent of tomato producers in Brittany are members of recognised POs, and 75 percent of apple producers in the South-West are, while the national average for the F&amp;V sector is 50 percent </a:t>
            </a:r>
          </a:p>
          <a:p>
            <a:pPr lvl="1"/>
            <a:r>
              <a:rPr lang="en-IE" dirty="0"/>
              <a:t>In Poland, 40 percent of apple producers in </a:t>
            </a:r>
            <a:r>
              <a:rPr lang="en-IE" dirty="0" err="1"/>
              <a:t>Sandomierz</a:t>
            </a:r>
            <a:r>
              <a:rPr lang="en-IE" dirty="0"/>
              <a:t> and </a:t>
            </a:r>
            <a:r>
              <a:rPr lang="en-IE" dirty="0" err="1"/>
              <a:t>Grojecko-Warecki</a:t>
            </a:r>
            <a:r>
              <a:rPr lang="en-IE" dirty="0"/>
              <a:t> are members of recognised POs, while the national average is less than 15 percent </a:t>
            </a:r>
          </a:p>
          <a:p>
            <a:r>
              <a:rPr lang="en-IE" dirty="0"/>
              <a:t>The concentration of supply through recognised POs is higher in top production areas than elsewhere </a:t>
            </a:r>
          </a:p>
        </p:txBody>
      </p:sp>
    </p:spTree>
    <p:extLst>
      <p:ext uri="{BB962C8B-B14F-4D97-AF65-F5344CB8AC3E}">
        <p14:creationId xmlns:p14="http://schemas.microsoft.com/office/powerpoint/2010/main" val="124829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Role of producer organisations </a:t>
            </a:r>
          </a:p>
        </p:txBody>
      </p:sp>
      <p:sp>
        <p:nvSpPr>
          <p:cNvPr id="3" name="Content Placeholder 2"/>
          <p:cNvSpPr>
            <a:spLocks noGrp="1"/>
          </p:cNvSpPr>
          <p:nvPr>
            <p:ph idx="1"/>
          </p:nvPr>
        </p:nvSpPr>
        <p:spPr>
          <a:xfrm>
            <a:off x="468312" y="1700808"/>
            <a:ext cx="8218487" cy="4176712"/>
          </a:xfrm>
        </p:spPr>
        <p:txBody>
          <a:bodyPr/>
          <a:lstStyle/>
          <a:p>
            <a:r>
              <a:rPr lang="en-IE" altLang="en-US" dirty="0"/>
              <a:t>Regulation (EU) 1308/2013, ‘CMO Regulation’:  </a:t>
            </a:r>
          </a:p>
          <a:p>
            <a:pPr marL="0" indent="-360000" defTabSz="180000">
              <a:buNone/>
            </a:pPr>
            <a:r>
              <a:rPr lang="en-IE" altLang="en-US" sz="2500" dirty="0">
                <a:solidFill>
                  <a:schemeClr val="tx1"/>
                </a:solidFill>
                <a:latin typeface="Times New Roman" panose="02020603050405020304" pitchFamily="18" charset="0"/>
                <a:cs typeface="Times New Roman" panose="02020603050405020304" pitchFamily="18" charset="0"/>
              </a:rPr>
              <a:t>(131) 	Producer organisations and their associations can play 						useful roles in concentrating supply, in improving the 						marketing, planning and adjusting of production to 								demand, optimising production costs and stabilising 							producer prices, carrying out research, promoting best 						practices and providing technical assistance, managing 					by-products and risk management tools available to 							their members, thereby contributing to strengthening 							the position of producers in the food chain.</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7" name="Straight Connector 6"/>
          <p:cNvCxnSpPr/>
          <p:nvPr/>
        </p:nvCxnSpPr>
        <p:spPr bwMode="auto">
          <a:xfrm>
            <a:off x="3347864" y="3068960"/>
            <a:ext cx="2664296" cy="0"/>
          </a:xfrm>
          <a:prstGeom prst="line">
            <a:avLst/>
          </a:prstGeom>
          <a:noFill/>
          <a:ln w="38100"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flipV="1">
            <a:off x="4644008" y="3501008"/>
            <a:ext cx="2988332" cy="508"/>
          </a:xfrm>
          <a:prstGeom prst="line">
            <a:avLst/>
          </a:prstGeom>
          <a:noFill/>
          <a:ln w="38100" cap="flat" cmpd="sng" algn="ctr">
            <a:solidFill>
              <a:srgbClr val="C00000"/>
            </a:solidFill>
            <a:prstDash val="solid"/>
            <a:round/>
            <a:headEnd type="none" w="med" len="med"/>
            <a:tailEnd type="none" w="med" len="med"/>
          </a:ln>
          <a:effectLst/>
        </p:spPr>
      </p:cxnSp>
      <p:cxnSp>
        <p:nvCxnSpPr>
          <p:cNvPr id="13" name="Straight Connector 12"/>
          <p:cNvCxnSpPr/>
          <p:nvPr/>
        </p:nvCxnSpPr>
        <p:spPr bwMode="auto">
          <a:xfrm flipV="1">
            <a:off x="1439652" y="3501008"/>
            <a:ext cx="1296144" cy="694"/>
          </a:xfrm>
          <a:prstGeom prst="line">
            <a:avLst/>
          </a:prstGeom>
          <a:noFill/>
          <a:ln w="38100" cap="flat" cmpd="sng" algn="ctr">
            <a:solidFill>
              <a:srgbClr val="C00000"/>
            </a:solidFill>
            <a:prstDash val="solid"/>
            <a:round/>
            <a:headEnd type="none" w="med" len="med"/>
            <a:tailEnd type="none" w="med" len="med"/>
          </a:ln>
          <a:effectLst/>
        </p:spPr>
      </p:cxnSp>
      <p:cxnSp>
        <p:nvCxnSpPr>
          <p:cNvPr id="15" name="Straight Connector 14"/>
          <p:cNvCxnSpPr/>
          <p:nvPr/>
        </p:nvCxnSpPr>
        <p:spPr bwMode="auto">
          <a:xfrm>
            <a:off x="2627784" y="3933056"/>
            <a:ext cx="3528392" cy="0"/>
          </a:xfrm>
          <a:prstGeom prst="line">
            <a:avLst/>
          </a:prstGeom>
          <a:noFill/>
          <a:ln w="38100" cap="flat" cmpd="sng" algn="ctr">
            <a:solidFill>
              <a:srgbClr val="C00000"/>
            </a:solidFill>
            <a:prstDash val="solid"/>
            <a:round/>
            <a:headEnd type="none" w="med" len="med"/>
            <a:tailEnd type="none" w="med" len="med"/>
          </a:ln>
          <a:effectLst/>
        </p:spPr>
      </p:cxnSp>
      <p:cxnSp>
        <p:nvCxnSpPr>
          <p:cNvPr id="18" name="Straight Connector 17"/>
          <p:cNvCxnSpPr/>
          <p:nvPr/>
        </p:nvCxnSpPr>
        <p:spPr bwMode="auto">
          <a:xfrm flipV="1">
            <a:off x="3563888" y="4329100"/>
            <a:ext cx="2700300" cy="372"/>
          </a:xfrm>
          <a:prstGeom prst="line">
            <a:avLst/>
          </a:prstGeom>
          <a:noFill/>
          <a:ln w="38100" cap="flat" cmpd="sng" algn="ctr">
            <a:solidFill>
              <a:srgbClr val="C00000"/>
            </a:solidFill>
            <a:prstDash val="solid"/>
            <a:round/>
            <a:headEnd type="none" w="med" len="med"/>
            <a:tailEnd type="none" w="med" len="med"/>
          </a:ln>
          <a:effectLst/>
        </p:spPr>
      </p:cxnSp>
      <p:cxnSp>
        <p:nvCxnSpPr>
          <p:cNvPr id="20" name="Straight Connector 19"/>
          <p:cNvCxnSpPr/>
          <p:nvPr/>
        </p:nvCxnSpPr>
        <p:spPr bwMode="auto">
          <a:xfrm flipV="1">
            <a:off x="3203848" y="4760218"/>
            <a:ext cx="3852428" cy="930"/>
          </a:xfrm>
          <a:prstGeom prst="line">
            <a:avLst/>
          </a:prstGeom>
          <a:noFill/>
          <a:ln w="38100" cap="flat" cmpd="sng" algn="ctr">
            <a:solidFill>
              <a:srgbClr val="C00000"/>
            </a:solidFill>
            <a:prstDash val="solid"/>
            <a:round/>
            <a:headEnd type="none" w="med" len="med"/>
            <a:tailEnd type="none" w="med" len="med"/>
          </a:ln>
          <a:effectLst/>
        </p:spPr>
      </p:cxnSp>
      <p:cxnSp>
        <p:nvCxnSpPr>
          <p:cNvPr id="23" name="Straight Connector 22"/>
          <p:cNvCxnSpPr/>
          <p:nvPr/>
        </p:nvCxnSpPr>
        <p:spPr bwMode="auto">
          <a:xfrm flipV="1">
            <a:off x="3635896" y="5157192"/>
            <a:ext cx="2808312" cy="2"/>
          </a:xfrm>
          <a:prstGeom prst="line">
            <a:avLst/>
          </a:prstGeom>
          <a:noFill/>
          <a:ln w="38100" cap="flat" cmpd="sng" algn="ctr">
            <a:solidFill>
              <a:srgbClr val="C00000"/>
            </a:solidFill>
            <a:prstDash val="solid"/>
            <a:round/>
            <a:headEnd type="none" w="med" len="med"/>
            <a:tailEnd type="none" w="med" len="med"/>
          </a:ln>
          <a:effectLst/>
        </p:spPr>
      </p:cxnSp>
      <p:sp>
        <p:nvSpPr>
          <p:cNvPr id="27" name="Rectangle 26"/>
          <p:cNvSpPr/>
          <p:nvPr/>
        </p:nvSpPr>
        <p:spPr>
          <a:xfrm>
            <a:off x="6408204" y="5229200"/>
            <a:ext cx="1800200" cy="360040"/>
          </a:xfrm>
          <a:prstGeom prst="rect">
            <a:avLst/>
          </a:prstGeom>
          <a:solidFill>
            <a:srgbClr val="FFFF00">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
        <p:nvSpPr>
          <p:cNvPr id="28" name="Rectangle 27"/>
          <p:cNvSpPr/>
          <p:nvPr/>
        </p:nvSpPr>
        <p:spPr>
          <a:xfrm>
            <a:off x="1403648" y="5627902"/>
            <a:ext cx="3276364" cy="393386"/>
          </a:xfrm>
          <a:prstGeom prst="rect">
            <a:avLst/>
          </a:prstGeom>
          <a:solidFill>
            <a:srgbClr val="FFFF00">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
        <p:nvSpPr>
          <p:cNvPr id="29" name="Rectangle 28"/>
          <p:cNvSpPr/>
          <p:nvPr/>
        </p:nvSpPr>
        <p:spPr>
          <a:xfrm>
            <a:off x="1403648" y="2312876"/>
            <a:ext cx="3024336" cy="357382"/>
          </a:xfrm>
          <a:prstGeom prst="rect">
            <a:avLst/>
          </a:prstGeom>
          <a:solidFill>
            <a:srgbClr val="FFFF00">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Tree>
    <p:extLst>
      <p:ext uri="{BB962C8B-B14F-4D97-AF65-F5344CB8AC3E}">
        <p14:creationId xmlns:p14="http://schemas.microsoft.com/office/powerpoint/2010/main" val="10219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randombar(vertical)">
                                      <p:cBhvr>
                                        <p:cTn id="7" dur="500"/>
                                        <p:tgtEl>
                                          <p:spTgt spid="29"/>
                                        </p:tgtEl>
                                      </p:cBhvr>
                                    </p:animEffect>
                                  </p:childTnLst>
                                </p:cTn>
                              </p:par>
                            </p:childTnLst>
                          </p:cTn>
                        </p:par>
                        <p:par>
                          <p:cTn id="8" fill="hold">
                            <p:stCondLst>
                              <p:cond delay="4500"/>
                            </p:stCondLst>
                            <p:childTnLst>
                              <p:par>
                                <p:cTn id="9" presetID="14" presetClass="entr" presetSubtype="5"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randombar(vertical)">
                                      <p:cBhvr>
                                        <p:cTn id="11" dur="500"/>
                                        <p:tgtEl>
                                          <p:spTgt spid="27"/>
                                        </p:tgtEl>
                                      </p:cBhvr>
                                    </p:animEffect>
                                  </p:childTnLst>
                                </p:cTn>
                              </p:par>
                            </p:childTnLst>
                          </p:cTn>
                        </p:par>
                        <p:par>
                          <p:cTn id="12" fill="hold">
                            <p:stCondLst>
                              <p:cond delay="9000"/>
                            </p:stCondLst>
                            <p:childTnLst>
                              <p:par>
                                <p:cTn id="13" presetID="14" presetClass="entr" presetSubtype="5"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randombar(vertical)">
                                      <p:cBhvr>
                                        <p:cTn id="15" dur="500"/>
                                        <p:tgtEl>
                                          <p:spTgt spid="28"/>
                                        </p:tgtEl>
                                      </p:cBhvr>
                                    </p:animEffect>
                                  </p:childTnLst>
                                </p:cTn>
                              </p:par>
                            </p:childTnLst>
                          </p:cTn>
                        </p:par>
                        <p:par>
                          <p:cTn id="16" fill="hold">
                            <p:stCondLst>
                              <p:cond delay="10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12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p:stCondLst>
                              <p:cond delay="1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par>
                          <p:cTn id="36" fill="hold">
                            <p:stCondLst>
                              <p:cond delay="150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childTnLst>
                                </p:cTn>
                              </p:par>
                            </p:childTnLst>
                          </p:cTn>
                        </p:par>
                        <p:par>
                          <p:cTn id="40" fill="hold">
                            <p:stCondLst>
                              <p:cond delay="160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Prices paid by producer organisations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In the apple sector in Poland, </a:t>
            </a:r>
            <a:br>
              <a:rPr lang="en-IE" dirty="0"/>
            </a:br>
            <a:r>
              <a:rPr lang="en-IE" dirty="0"/>
              <a:t>the price paid by POs </a:t>
            </a:r>
            <a:br>
              <a:rPr lang="en-IE" dirty="0"/>
            </a:br>
            <a:r>
              <a:rPr lang="en-IE" dirty="0"/>
              <a:t>to their members is </a:t>
            </a:r>
            <a:br>
              <a:rPr lang="en-IE" dirty="0"/>
            </a:br>
            <a:r>
              <a:rPr lang="en-IE" dirty="0"/>
              <a:t>on average 5 cents/kg </a:t>
            </a:r>
            <a:br>
              <a:rPr lang="en-IE" dirty="0"/>
            </a:br>
            <a:r>
              <a:rPr lang="en-IE" dirty="0"/>
              <a:t>above the market price</a:t>
            </a:r>
          </a:p>
          <a:p>
            <a:r>
              <a:rPr lang="en-IE" dirty="0"/>
              <a:t>In the pig meat sector in France, </a:t>
            </a:r>
            <a:br>
              <a:rPr lang="en-IE" dirty="0"/>
            </a:br>
            <a:r>
              <a:rPr lang="en-IE" dirty="0"/>
              <a:t>the price paid by major POs </a:t>
            </a:r>
            <a:br>
              <a:rPr lang="en-IE" dirty="0"/>
            </a:br>
            <a:r>
              <a:rPr lang="en-IE" dirty="0"/>
              <a:t>per live animal can be 180 EUR </a:t>
            </a:r>
            <a:br>
              <a:rPr lang="en-IE" dirty="0"/>
            </a:br>
            <a:r>
              <a:rPr lang="en-IE" dirty="0"/>
              <a:t>above the reference price from auctions </a:t>
            </a:r>
          </a:p>
          <a:p>
            <a:r>
              <a:rPr lang="en-IE" dirty="0"/>
              <a:t>Moreover, for individual farmers there are also costs linked to participating in auctions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132" y="1518904"/>
            <a:ext cx="2916324" cy="2522164"/>
          </a:xfrm>
          <a:prstGeom prst="rect">
            <a:avLst/>
          </a:prstGeom>
        </p:spPr>
      </p:pic>
    </p:spTree>
    <p:extLst>
      <p:ext uri="{BB962C8B-B14F-4D97-AF65-F5344CB8AC3E}">
        <p14:creationId xmlns:p14="http://schemas.microsoft.com/office/powerpoint/2010/main" val="3554141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‘Comfort’ of producer organisations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GB" dirty="0"/>
              <a:t>A main incentive for becoming member of a PO can have more to do with the ‘comfort’ and convenience that a PO brings, rather than the prices it pays </a:t>
            </a:r>
          </a:p>
          <a:p>
            <a:r>
              <a:rPr lang="en-GB" dirty="0"/>
              <a:t>POs can be established to achieve </a:t>
            </a:r>
            <a:r>
              <a:rPr lang="en-DE" dirty="0"/>
              <a:t>w</a:t>
            </a:r>
            <a:r>
              <a:rPr lang="de-DE" dirty="0"/>
              <a:t>i</a:t>
            </a:r>
            <a:r>
              <a:rPr lang="en-DE" dirty="0"/>
              <a:t>d</a:t>
            </a:r>
            <a:r>
              <a:rPr lang="de-DE" dirty="0"/>
              <a:t>e</a:t>
            </a:r>
            <a:r>
              <a:rPr lang="en-DE" dirty="0"/>
              <a:t>r </a:t>
            </a:r>
            <a:r>
              <a:rPr lang="en-GB" dirty="0"/>
              <a:t>objectives, going beyond financial performance to include development of social capital and member satisfaction</a:t>
            </a:r>
            <a:endParaRPr lang="en-DE" dirty="0"/>
          </a:p>
          <a:p>
            <a:r>
              <a:rPr lang="en-IE" dirty="0"/>
              <a:t>Independent producers in the vicinity of a PO see the need to differentiate their production by marketing product references (sizes, packaging, production approaches) that are different from the PO </a:t>
            </a:r>
          </a:p>
        </p:txBody>
      </p:sp>
    </p:spTree>
    <p:extLst>
      <p:ext uri="{BB962C8B-B14F-4D97-AF65-F5344CB8AC3E}">
        <p14:creationId xmlns:p14="http://schemas.microsoft.com/office/powerpoint/2010/main" val="37250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49275"/>
            <a:ext cx="8207375" cy="863599"/>
          </a:xfrm>
        </p:spPr>
        <p:txBody>
          <a:bodyPr/>
          <a:lstStyle/>
          <a:p>
            <a:r>
              <a:rPr lang="en-IE" dirty="0"/>
              <a:t>Economic incentives (survey)</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5" name="Chart 4">
            <a:extLst>
              <a:ext uri="{FF2B5EF4-FFF2-40B4-BE49-F238E27FC236}">
                <a16:creationId xmlns:a16="http://schemas.microsoft.com/office/drawing/2014/main" id="{00000000-0008-0000-0500-000003000000}"/>
              </a:ext>
            </a:extLst>
          </p:cNvPr>
          <p:cNvGraphicFramePr>
            <a:graphicFrameLocks/>
          </p:cNvGraphicFramePr>
          <p:nvPr>
            <p:extLst/>
          </p:nvPr>
        </p:nvGraphicFramePr>
        <p:xfrm>
          <a:off x="0" y="1700213"/>
          <a:ext cx="9143999" cy="5157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4708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Economic incentives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US" dirty="0"/>
              <a:t>Greater bargaining power through joint selling: </a:t>
            </a:r>
          </a:p>
          <a:p>
            <a:pPr lvl="1"/>
            <a:r>
              <a:rPr lang="en-US" sz="1900" dirty="0"/>
              <a:t>lower transaction costs through larger volumes, marketing of baskets of complementary products, leaving fewer alternative suppliers for buyers</a:t>
            </a:r>
          </a:p>
          <a:p>
            <a:pPr lvl="1"/>
            <a:r>
              <a:rPr lang="en-US" sz="1900" dirty="0"/>
              <a:t>better prices, long-term contracts, advance payments, etc. </a:t>
            </a:r>
            <a:endParaRPr lang="en-IE" sz="1900" dirty="0"/>
          </a:p>
          <a:p>
            <a:r>
              <a:rPr lang="en-US" dirty="0"/>
              <a:t>Greater market knowledge of POs </a:t>
            </a:r>
            <a:br>
              <a:rPr lang="en-US" dirty="0"/>
            </a:br>
            <a:r>
              <a:rPr lang="en-US" sz="2100" dirty="0"/>
              <a:t>(time and expertise to study markets and new products) </a:t>
            </a:r>
          </a:p>
          <a:p>
            <a:r>
              <a:rPr lang="en-US" dirty="0"/>
              <a:t>Greater market penetration through access to more profitable sales channels and new markets </a:t>
            </a:r>
            <a:r>
              <a:rPr lang="en-US" sz="2100" dirty="0"/>
              <a:t>(requiring </a:t>
            </a:r>
            <a:br>
              <a:rPr lang="en-US" sz="2100" dirty="0"/>
            </a:br>
            <a:r>
              <a:rPr lang="en-US" sz="2100" dirty="0"/>
              <a:t>a minimum scale of production or quality certifications)</a:t>
            </a:r>
            <a:r>
              <a:rPr lang="en-US" dirty="0"/>
              <a:t> </a:t>
            </a:r>
          </a:p>
        </p:txBody>
      </p:sp>
    </p:spTree>
    <p:extLst>
      <p:ext uri="{BB962C8B-B14F-4D97-AF65-F5344CB8AC3E}">
        <p14:creationId xmlns:p14="http://schemas.microsoft.com/office/powerpoint/2010/main" val="245202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Economic incentives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US" dirty="0"/>
              <a:t>Shortening of supply chains </a:t>
            </a:r>
            <a:r>
              <a:rPr lang="en-US" sz="2100" dirty="0"/>
              <a:t>(fewer intermediaries, better understanding of demand) </a:t>
            </a:r>
          </a:p>
          <a:p>
            <a:r>
              <a:rPr lang="en-US" dirty="0"/>
              <a:t>Better and more predictable prices </a:t>
            </a:r>
            <a:r>
              <a:rPr lang="en-US" sz="2100" dirty="0"/>
              <a:t>(due to greater negotiation power, market knowledge and penetration, shorter supply chains)</a:t>
            </a:r>
            <a:r>
              <a:rPr lang="en-US" dirty="0"/>
              <a:t> </a:t>
            </a:r>
          </a:p>
          <a:p>
            <a:r>
              <a:rPr lang="en-US" dirty="0"/>
              <a:t>Lower ex ante and ex post transaction costs </a:t>
            </a:r>
            <a:br>
              <a:rPr lang="en-US" dirty="0"/>
            </a:br>
            <a:r>
              <a:rPr lang="en-US" sz="2100" dirty="0"/>
              <a:t>(e.g. searching buyers or dealing with buyer opportunism and unfair trading practices)</a:t>
            </a:r>
            <a:r>
              <a:rPr lang="en-US" dirty="0"/>
              <a:t> </a:t>
            </a:r>
          </a:p>
          <a:p>
            <a:r>
              <a:rPr lang="en-US" dirty="0"/>
              <a:t>Less competitive pressure </a:t>
            </a:r>
            <a:r>
              <a:rPr lang="en-US" sz="2100" dirty="0"/>
              <a:t>(given </a:t>
            </a:r>
            <a:r>
              <a:rPr lang="en-GB" sz="2100" dirty="0"/>
              <a:t>rules for the marketing of members’ products by the PO)</a:t>
            </a:r>
            <a:r>
              <a:rPr lang="en-GB" dirty="0"/>
              <a:t> </a:t>
            </a:r>
          </a:p>
        </p:txBody>
      </p:sp>
    </p:spTree>
    <p:extLst>
      <p:ext uri="{BB962C8B-B14F-4D97-AF65-F5344CB8AC3E}">
        <p14:creationId xmlns:p14="http://schemas.microsoft.com/office/powerpoint/2010/main" val="3367553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Economic incentives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US" dirty="0"/>
              <a:t>POs can invest in joint activities or facilities that add more value </a:t>
            </a:r>
            <a:r>
              <a:rPr lang="en-US" sz="2100" dirty="0"/>
              <a:t>(e.g. integration thru storage or processing)</a:t>
            </a:r>
            <a:endParaRPr lang="en-GB" sz="2100" dirty="0"/>
          </a:p>
          <a:p>
            <a:r>
              <a:rPr lang="en-GB" dirty="0"/>
              <a:t>Risk sharing and risk management through POs </a:t>
            </a:r>
            <a:br>
              <a:rPr lang="en-GB" dirty="0"/>
            </a:br>
            <a:r>
              <a:rPr lang="en-GB" sz="2100" dirty="0"/>
              <a:t>(e.g. price pooling, insurance schemes, income stabilisation/mutual funds, joint investments)</a:t>
            </a:r>
            <a:r>
              <a:rPr lang="en-GB" dirty="0"/>
              <a:t> </a:t>
            </a:r>
          </a:p>
          <a:p>
            <a:r>
              <a:rPr lang="en-GB" dirty="0"/>
              <a:t>Greater delivery and payment security </a:t>
            </a:r>
          </a:p>
          <a:p>
            <a:r>
              <a:rPr lang="en-GB" dirty="0"/>
              <a:t>Crisis management </a:t>
            </a:r>
            <a:r>
              <a:rPr lang="en-GB" sz="2100" dirty="0"/>
              <a:t>(e.g. timing of sales, </a:t>
            </a:r>
            <a:br>
              <a:rPr lang="en-GB" sz="2100" dirty="0"/>
            </a:br>
            <a:r>
              <a:rPr lang="en-GB" sz="2100" dirty="0"/>
              <a:t>market withdrawals)</a:t>
            </a:r>
            <a:r>
              <a:rPr lang="en-GB" dirty="0"/>
              <a:t> </a:t>
            </a:r>
          </a:p>
          <a:p>
            <a:r>
              <a:rPr lang="en-GB" dirty="0"/>
              <a:t>Access to bank loans through the PO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1188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een, truck, car, farm machine&#10;&#10;Description automatically generated">
            <a:extLst>
              <a:ext uri="{FF2B5EF4-FFF2-40B4-BE49-F238E27FC236}">
                <a16:creationId xmlns:a16="http://schemas.microsoft.com/office/drawing/2014/main" id="{16C85E90-BA68-4D0C-8264-2E98E834F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3507" y="3428999"/>
            <a:ext cx="3941313" cy="2447925"/>
          </a:xfrm>
          <a:prstGeom prst="rect">
            <a:avLst/>
          </a:prstGeom>
        </p:spPr>
      </p:pic>
      <p:sp>
        <p:nvSpPr>
          <p:cNvPr id="2" name="Title 1"/>
          <p:cNvSpPr>
            <a:spLocks noGrp="1"/>
          </p:cNvSpPr>
          <p:nvPr>
            <p:ph type="title"/>
          </p:nvPr>
        </p:nvSpPr>
        <p:spPr>
          <a:xfrm>
            <a:off x="468312" y="564190"/>
            <a:ext cx="8207375" cy="848685"/>
          </a:xfrm>
        </p:spPr>
        <p:txBody>
          <a:bodyPr/>
          <a:lstStyle/>
          <a:p>
            <a:r>
              <a:rPr lang="en-IE" dirty="0"/>
              <a:t>Economic incentives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GB" dirty="0"/>
              <a:t>Access to IP protected varieties for which a PO obtained the rights </a:t>
            </a:r>
            <a:r>
              <a:rPr lang="en-GB" sz="2100" dirty="0"/>
              <a:t>(e.g. Pink Lady)</a:t>
            </a:r>
            <a:r>
              <a:rPr lang="en-GB" dirty="0"/>
              <a:t> </a:t>
            </a:r>
          </a:p>
          <a:p>
            <a:r>
              <a:rPr lang="en-GB" dirty="0"/>
              <a:t>Pre-financing of the purchase of inputs by members</a:t>
            </a:r>
          </a:p>
          <a:p>
            <a:pPr marL="3420000" lvl="7" indent="-324000">
              <a:lnSpc>
                <a:spcPct val="110000"/>
              </a:lnSpc>
              <a:spcBef>
                <a:spcPts val="1200"/>
              </a:spcBef>
              <a:buFont typeface="Arial" panose="020B0604020202020204" pitchFamily="34" charset="0"/>
              <a:buChar char="•"/>
            </a:pPr>
            <a:r>
              <a:rPr lang="en-GB" sz="2200" dirty="0">
                <a:solidFill>
                  <a:srgbClr val="0F5494"/>
                </a:solidFill>
                <a:latin typeface="+mn-lt"/>
              </a:rPr>
              <a:t>Joint procurement of inputs and machinery (e.g. lower prices, better delivery services, better payment terms, more informed purchasing decisions) </a:t>
            </a:r>
          </a:p>
        </p:txBody>
      </p:sp>
    </p:spTree>
    <p:extLst>
      <p:ext uri="{BB962C8B-B14F-4D97-AF65-F5344CB8AC3E}">
        <p14:creationId xmlns:p14="http://schemas.microsoft.com/office/powerpoint/2010/main" val="414668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Other incentives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GB" dirty="0"/>
              <a:t>Economies of scale </a:t>
            </a:r>
            <a:r>
              <a:rPr lang="en-US" sz="2100" dirty="0"/>
              <a:t>(shared machinery, storage, handling, processing, marketing, quality control, traceability, business intelligence, R&amp;D)</a:t>
            </a:r>
            <a:r>
              <a:rPr lang="en-US" dirty="0"/>
              <a:t> </a:t>
            </a:r>
          </a:p>
          <a:p>
            <a:r>
              <a:rPr lang="en-US" dirty="0"/>
              <a:t>Better inputs, machinery and related knowledge </a:t>
            </a:r>
          </a:p>
          <a:p>
            <a:r>
              <a:rPr lang="en-US" dirty="0"/>
              <a:t>Production planning </a:t>
            </a:r>
            <a:r>
              <a:rPr lang="en-US" sz="2100" dirty="0"/>
              <a:t>(to prevent ‘overproduction’)</a:t>
            </a:r>
            <a:r>
              <a:rPr lang="en-US" dirty="0"/>
              <a:t> </a:t>
            </a:r>
          </a:p>
          <a:p>
            <a:r>
              <a:rPr lang="en-US" dirty="0"/>
              <a:t>Technical support </a:t>
            </a:r>
            <a:r>
              <a:rPr lang="en-US" sz="2100" dirty="0"/>
              <a:t>(for various standards &amp; certification)</a:t>
            </a:r>
            <a:r>
              <a:rPr lang="en-US" dirty="0"/>
              <a:t> </a:t>
            </a:r>
          </a:p>
          <a:p>
            <a:r>
              <a:rPr lang="en-US" dirty="0"/>
              <a:t>Sharing of knowledge and experiences between producers </a:t>
            </a:r>
            <a:r>
              <a:rPr lang="en-US" sz="2100" dirty="0"/>
              <a:t>(on farming, markets, administration)</a:t>
            </a:r>
            <a:r>
              <a:rPr lang="en-US" dirty="0"/>
              <a:t> </a:t>
            </a:r>
          </a:p>
          <a:p>
            <a:r>
              <a:rPr lang="en-US" dirty="0"/>
              <a:t>Reputation of POs as reliable business partners </a:t>
            </a:r>
          </a:p>
          <a:p>
            <a:endParaRPr lang="en-GB" dirty="0"/>
          </a:p>
        </p:txBody>
      </p:sp>
    </p:spTree>
    <p:extLst>
      <p:ext uri="{BB962C8B-B14F-4D97-AF65-F5344CB8AC3E}">
        <p14:creationId xmlns:p14="http://schemas.microsoft.com/office/powerpoint/2010/main" val="655025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Other incentives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US" dirty="0"/>
              <a:t>Degree of freedom to make own decisions compared to other forms of ‘collaboration’ </a:t>
            </a:r>
            <a:r>
              <a:rPr lang="en-US" sz="2100" dirty="0"/>
              <a:t>(e.g. contract farming)</a:t>
            </a:r>
            <a:r>
              <a:rPr lang="en-US" dirty="0"/>
              <a:t> </a:t>
            </a:r>
          </a:p>
          <a:p>
            <a:r>
              <a:rPr lang="en-GB" dirty="0"/>
              <a:t>Democratic decision-making within POs </a:t>
            </a:r>
          </a:p>
          <a:p>
            <a:r>
              <a:rPr lang="en-GB" dirty="0"/>
              <a:t>Social interactions within a community </a:t>
            </a:r>
            <a:r>
              <a:rPr lang="en-GB" sz="2100" dirty="0"/>
              <a:t>(the PO)</a:t>
            </a:r>
            <a:r>
              <a:rPr lang="en-GB" dirty="0"/>
              <a:t> and generation of social capital and trust </a:t>
            </a:r>
          </a:p>
          <a:p>
            <a:r>
              <a:rPr lang="en-GB" dirty="0"/>
              <a:t>Strengthening the countryside and rural livelihoods </a:t>
            </a:r>
            <a:r>
              <a:rPr lang="en-GB" sz="2100" dirty="0"/>
              <a:t>(e.g. while POs help farmers, they are also employers)</a:t>
            </a:r>
            <a:r>
              <a:rPr lang="en-GB" dirty="0"/>
              <a:t> </a:t>
            </a:r>
          </a:p>
          <a:p>
            <a:r>
              <a:rPr lang="en-US" dirty="0"/>
              <a:t>Time saving </a:t>
            </a:r>
            <a:r>
              <a:rPr lang="en-US" sz="2100" dirty="0"/>
              <a:t>(POs take care of non-production tasks)</a:t>
            </a:r>
            <a:r>
              <a:rPr lang="en-US" dirty="0"/>
              <a:t> </a:t>
            </a:r>
          </a:p>
          <a:p>
            <a:endParaRPr lang="en-GB" dirty="0"/>
          </a:p>
        </p:txBody>
      </p:sp>
    </p:spTree>
    <p:extLst>
      <p:ext uri="{BB962C8B-B14F-4D97-AF65-F5344CB8AC3E}">
        <p14:creationId xmlns:p14="http://schemas.microsoft.com/office/powerpoint/2010/main" val="950272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Supporting the development of POs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a:xfrm>
            <a:off x="468313" y="1700214"/>
            <a:ext cx="8207376" cy="4176712"/>
          </a:xfrm>
        </p:spPr>
        <p:txBody>
          <a:bodyPr/>
          <a:lstStyle/>
          <a:p>
            <a:r>
              <a:rPr lang="en-US" dirty="0"/>
              <a:t>The most efficient &amp; profitable POs engage in vertical integration (adding greater value) based on horizontal cooperation of farmers (producing raw materials)</a:t>
            </a:r>
          </a:p>
          <a:p>
            <a:pPr marL="2268000" lvl="5" indent="-324000">
              <a:lnSpc>
                <a:spcPct val="110000"/>
              </a:lnSpc>
              <a:spcBef>
                <a:spcPts val="1200"/>
              </a:spcBef>
              <a:buFont typeface="Arial" panose="020B0604020202020204" pitchFamily="34" charset="0"/>
              <a:buChar char="•"/>
            </a:pPr>
            <a:r>
              <a:rPr lang="en-US" sz="2200" dirty="0">
                <a:solidFill>
                  <a:srgbClr val="0F5494"/>
                </a:solidFill>
                <a:latin typeface="+mn-lt"/>
              </a:rPr>
              <a:t>Lack of capital to invest in value-adding activities can be an obstacle for some</a:t>
            </a:r>
          </a:p>
          <a:p>
            <a:pPr marL="2268000" lvl="5" indent="-324000">
              <a:lnSpc>
                <a:spcPct val="110000"/>
              </a:lnSpc>
              <a:spcBef>
                <a:spcPts val="1200"/>
              </a:spcBef>
              <a:buFont typeface="Arial" panose="020B0604020202020204" pitchFamily="34" charset="0"/>
              <a:buChar char="•"/>
            </a:pPr>
            <a:r>
              <a:rPr lang="en-US" sz="2200" dirty="0">
                <a:solidFill>
                  <a:srgbClr val="0F5494"/>
                </a:solidFill>
                <a:latin typeface="+mn-lt"/>
              </a:rPr>
              <a:t>Investment support schemes can further cooperation between farmers and the development of POs </a:t>
            </a:r>
          </a:p>
        </p:txBody>
      </p:sp>
      <p:grpSp>
        <p:nvGrpSpPr>
          <p:cNvPr id="11" name="Group 10"/>
          <p:cNvGrpSpPr/>
          <p:nvPr/>
        </p:nvGrpSpPr>
        <p:grpSpPr>
          <a:xfrm>
            <a:off x="-14690" y="3023083"/>
            <a:ext cx="2390446" cy="3836760"/>
            <a:chOff x="-14690" y="3023083"/>
            <a:chExt cx="2462454" cy="383676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0" y="3104965"/>
              <a:ext cx="2462454" cy="3754878"/>
            </a:xfrm>
            <a:prstGeom prst="rect">
              <a:avLst/>
            </a:prstGeom>
          </p:spPr>
        </p:pic>
        <p:sp>
          <p:nvSpPr>
            <p:cNvPr id="9" name="Rectangle 8"/>
            <p:cNvSpPr/>
            <p:nvPr/>
          </p:nvSpPr>
          <p:spPr>
            <a:xfrm rot="1407039">
              <a:off x="629796" y="3023083"/>
              <a:ext cx="432048" cy="1264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
          <p:nvSpPr>
            <p:cNvPr id="10" name="Rectangle 9"/>
            <p:cNvSpPr/>
            <p:nvPr/>
          </p:nvSpPr>
          <p:spPr>
            <a:xfrm rot="20503719">
              <a:off x="1504330" y="3024483"/>
              <a:ext cx="432048" cy="1264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grpSp>
    </p:spTree>
    <p:extLst>
      <p:ext uri="{BB962C8B-B14F-4D97-AF65-F5344CB8AC3E}">
        <p14:creationId xmlns:p14="http://schemas.microsoft.com/office/powerpoint/2010/main" val="277562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altLang="en-US" dirty="0"/>
              <a:t>Recognition of </a:t>
            </a:r>
            <a:r>
              <a:rPr lang="en-IE" dirty="0"/>
              <a:t>producer organisations </a:t>
            </a:r>
          </a:p>
        </p:txBody>
      </p:sp>
      <p:sp>
        <p:nvSpPr>
          <p:cNvPr id="3" name="Content Placeholder 2"/>
          <p:cNvSpPr>
            <a:spLocks noGrp="1"/>
          </p:cNvSpPr>
          <p:nvPr>
            <p:ph idx="1"/>
          </p:nvPr>
        </p:nvSpPr>
        <p:spPr>
          <a:xfrm>
            <a:off x="468312" y="1700808"/>
            <a:ext cx="8218487" cy="4176712"/>
          </a:xfrm>
        </p:spPr>
        <p:txBody>
          <a:bodyPr/>
          <a:lstStyle/>
          <a:p>
            <a:r>
              <a:rPr lang="en-IE" altLang="en-US" i="0" dirty="0"/>
              <a:t>The CMO Regulation (Art. 152) foresees the possibility for Member States (MSs) to recognise POs that </a:t>
            </a:r>
          </a:p>
          <a:p>
            <a:pPr lvl="1">
              <a:spcBef>
                <a:spcPts val="600"/>
              </a:spcBef>
            </a:pPr>
            <a:r>
              <a:rPr lang="en-IE" altLang="en-US" i="0" dirty="0"/>
              <a:t>are formed by producers </a:t>
            </a:r>
          </a:p>
          <a:p>
            <a:pPr lvl="1"/>
            <a:r>
              <a:rPr lang="en-IE" altLang="en-US" i="0" dirty="0"/>
              <a:t>follow democratic principles </a:t>
            </a:r>
          </a:p>
          <a:p>
            <a:pPr lvl="1"/>
            <a:r>
              <a:rPr lang="en-US" altLang="en-US" dirty="0"/>
              <a:t>carry out joint activities</a:t>
            </a:r>
          </a:p>
          <a:p>
            <a:pPr lvl="1"/>
            <a:r>
              <a:rPr lang="en-IE" altLang="en-US" i="0" dirty="0"/>
              <a:t>pursue certain objectives </a:t>
            </a:r>
          </a:p>
          <a:p>
            <a:r>
              <a:rPr lang="en-IE" altLang="en-US" dirty="0"/>
              <a:t>Certain recognised POs can receive </a:t>
            </a:r>
            <a:br>
              <a:rPr lang="en-IE" altLang="en-US" dirty="0"/>
            </a:br>
            <a:r>
              <a:rPr lang="en-IE" altLang="en-US" dirty="0"/>
              <a:t>financial support through EU funds </a:t>
            </a:r>
            <a:br>
              <a:rPr lang="en-IE" altLang="en-US" dirty="0"/>
            </a:br>
            <a:r>
              <a:rPr lang="en-IE" altLang="en-US" sz="2000" dirty="0"/>
              <a:t>(rural development, operational programmes)</a:t>
            </a:r>
            <a:r>
              <a:rPr lang="en-IE" altLang="en-US" dirty="0"/>
              <a:t> </a:t>
            </a:r>
          </a:p>
          <a:p>
            <a:r>
              <a:rPr lang="en-IE" altLang="en-US" dirty="0"/>
              <a:t>Recognised POs </a:t>
            </a:r>
            <a:r>
              <a:rPr lang="en-US" altLang="en-US" dirty="0"/>
              <a:t>can also benefit from certain derogations from EU competition rules </a:t>
            </a:r>
            <a:endParaRPr lang="en-IE" altLang="en-US" i="0"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p:cNvPicPr>
            <a:picLocks noChangeAspect="1"/>
          </p:cNvPicPr>
          <p:nvPr/>
        </p:nvPicPr>
        <p:blipFill>
          <a:blip r:embed="rId3"/>
          <a:stretch>
            <a:fillRect/>
          </a:stretch>
        </p:blipFill>
        <p:spPr>
          <a:xfrm rot="19856353">
            <a:off x="6874194" y="2506579"/>
            <a:ext cx="2170556" cy="3538457"/>
          </a:xfrm>
          <a:prstGeom prst="rect">
            <a:avLst/>
          </a:prstGeom>
        </p:spPr>
      </p:pic>
    </p:spTree>
    <p:extLst>
      <p:ext uri="{BB962C8B-B14F-4D97-AF65-F5344CB8AC3E}">
        <p14:creationId xmlns:p14="http://schemas.microsoft.com/office/powerpoint/2010/main" val="171590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Disincentives for joining a PO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descr="A close up of a toy&#10;&#10;Description automatically generated">
            <a:extLst>
              <a:ext uri="{FF2B5EF4-FFF2-40B4-BE49-F238E27FC236}">
                <a16:creationId xmlns:a16="http://schemas.microsoft.com/office/drawing/2014/main" id="{EA0A107A-F572-4492-9205-9A8D26A89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536" y="1736812"/>
            <a:ext cx="4463988" cy="4463988"/>
          </a:xfrm>
          <a:prstGeom prst="rect">
            <a:avLst/>
          </a:prstGeom>
        </p:spPr>
      </p:pic>
      <p:sp>
        <p:nvSpPr>
          <p:cNvPr id="5" name="Content Placeholder 4"/>
          <p:cNvSpPr>
            <a:spLocks noGrp="1"/>
          </p:cNvSpPr>
          <p:nvPr>
            <p:ph idx="1"/>
          </p:nvPr>
        </p:nvSpPr>
        <p:spPr/>
        <p:txBody>
          <a:bodyPr/>
          <a:lstStyle/>
          <a:p>
            <a:r>
              <a:rPr lang="en-IE" dirty="0"/>
              <a:t>Based on interviews and the literature, </a:t>
            </a:r>
            <a:br>
              <a:rPr lang="en-IE" dirty="0"/>
            </a:br>
            <a:r>
              <a:rPr lang="en-US" dirty="0"/>
              <a:t>disincentives for joining a PO can be </a:t>
            </a:r>
            <a:br>
              <a:rPr lang="en-US" dirty="0"/>
            </a:br>
            <a:r>
              <a:rPr lang="en-US" dirty="0"/>
              <a:t>sorted into three groups: </a:t>
            </a:r>
          </a:p>
          <a:p>
            <a:pPr lvl="1"/>
            <a:r>
              <a:rPr lang="en-US" dirty="0"/>
              <a:t>economic disincentives</a:t>
            </a:r>
          </a:p>
          <a:p>
            <a:pPr lvl="1"/>
            <a:r>
              <a:rPr lang="en-US" dirty="0"/>
              <a:t>regulatory disincentives</a:t>
            </a:r>
          </a:p>
          <a:p>
            <a:pPr lvl="1"/>
            <a:r>
              <a:rPr lang="en-US" dirty="0"/>
              <a:t>social disincentives</a:t>
            </a:r>
          </a:p>
          <a:p>
            <a:endParaRPr lang="en-IE" dirty="0"/>
          </a:p>
        </p:txBody>
      </p:sp>
    </p:spTree>
    <p:extLst>
      <p:ext uri="{BB962C8B-B14F-4D97-AF65-F5344CB8AC3E}">
        <p14:creationId xmlns:p14="http://schemas.microsoft.com/office/powerpoint/2010/main" val="2124466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Why </a:t>
            </a:r>
            <a:r>
              <a:rPr lang="en-IE" u="sng" dirty="0"/>
              <a:t>don’t</a:t>
            </a:r>
            <a:r>
              <a:rPr lang="en-IE" dirty="0"/>
              <a:t> farmers join a PO? (survey)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41</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GB" dirty="0"/>
              <a:t>Representatives of POs in the F&amp;V and meat sectors:  </a:t>
            </a:r>
            <a:endParaRPr lang="en-IE" dirty="0"/>
          </a:p>
        </p:txBody>
      </p:sp>
      <p:graphicFrame>
        <p:nvGraphicFramePr>
          <p:cNvPr id="7" name="Chart 6">
            <a:extLst>
              <a:ext uri="{FF2B5EF4-FFF2-40B4-BE49-F238E27FC236}">
                <a16:creationId xmlns:a16="http://schemas.microsoft.com/office/drawing/2014/main" id="{E86AAE1A-DC41-473A-BE10-1027E0C573D0}"/>
              </a:ext>
            </a:extLst>
          </p:cNvPr>
          <p:cNvGraphicFramePr>
            <a:graphicFrameLocks/>
          </p:cNvGraphicFramePr>
          <p:nvPr/>
        </p:nvGraphicFramePr>
        <p:xfrm>
          <a:off x="0" y="2205038"/>
          <a:ext cx="9143999" cy="4652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737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Reasons for not joining a PO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GB" dirty="0"/>
              <a:t>Lack of information on benefits and models of POs </a:t>
            </a:r>
            <a:r>
              <a:rPr lang="en-GB" sz="2100" dirty="0"/>
              <a:t>(farmers do not know about the possibilities that POs offer nor about good examples of POs)</a:t>
            </a:r>
            <a:r>
              <a:rPr lang="en-GB" dirty="0"/>
              <a:t> </a:t>
            </a:r>
          </a:p>
          <a:p>
            <a:r>
              <a:rPr lang="en-GB" dirty="0"/>
              <a:t>Orientation on perceived short-term benefits </a:t>
            </a:r>
            <a:br>
              <a:rPr lang="en-GB" dirty="0"/>
            </a:br>
            <a:r>
              <a:rPr lang="en-GB" sz="2100" dirty="0"/>
              <a:t>(e.g. higher prices on spot markets)</a:t>
            </a:r>
            <a:r>
              <a:rPr lang="en-GB" dirty="0"/>
              <a:t> </a:t>
            </a:r>
          </a:p>
          <a:p>
            <a:r>
              <a:rPr lang="en-GB" dirty="0"/>
              <a:t>Loss of entrepreneurial freedom, autonomy &amp; control </a:t>
            </a:r>
            <a:r>
              <a:rPr lang="en-GB" sz="2100" dirty="0"/>
              <a:t>(esp. in bigger POs or in POs with exclusive sales rules)</a:t>
            </a:r>
            <a:r>
              <a:rPr lang="en-GB" dirty="0"/>
              <a:t> </a:t>
            </a:r>
          </a:p>
          <a:p>
            <a:r>
              <a:rPr lang="en-US" dirty="0"/>
              <a:t>Access costs </a:t>
            </a:r>
            <a:r>
              <a:rPr lang="en-US" sz="2100" dirty="0"/>
              <a:t>(fees, operational and investment costs, compliance with PO requirements and standards, etc.)</a:t>
            </a:r>
            <a:r>
              <a:rPr lang="en-US" dirty="0"/>
              <a:t> </a:t>
            </a:r>
          </a:p>
          <a:p>
            <a:endParaRPr lang="en-GB" dirty="0"/>
          </a:p>
          <a:p>
            <a:endParaRPr lang="en-GB" dirty="0"/>
          </a:p>
        </p:txBody>
      </p:sp>
    </p:spTree>
    <p:extLst>
      <p:ext uri="{BB962C8B-B14F-4D97-AF65-F5344CB8AC3E}">
        <p14:creationId xmlns:p14="http://schemas.microsoft.com/office/powerpoint/2010/main" val="1437238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Reasons for not joining a PO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US" dirty="0"/>
              <a:t>Potential conflicts between members </a:t>
            </a:r>
            <a:r>
              <a:rPr lang="en-US" sz="2100" dirty="0"/>
              <a:t>(especially in more heterogeneous POs, with small vs big or young </a:t>
            </a:r>
            <a:br>
              <a:rPr lang="en-US" sz="2100" dirty="0"/>
            </a:br>
            <a:r>
              <a:rPr lang="en-US" sz="2100" dirty="0"/>
              <a:t>vs old farmers who think differently about the future)</a:t>
            </a:r>
            <a:r>
              <a:rPr lang="en-US" dirty="0"/>
              <a:t> </a:t>
            </a:r>
            <a:endParaRPr lang="en-GB" dirty="0"/>
          </a:p>
          <a:p>
            <a:r>
              <a:rPr lang="en-US" dirty="0"/>
              <a:t>Satisfaction with existing sales channels and own reputation on the market </a:t>
            </a:r>
            <a:r>
              <a:rPr lang="en-US" sz="2100" dirty="0"/>
              <a:t>(efficient markets, trustworthy partners, proximity to consumers)</a:t>
            </a:r>
            <a:r>
              <a:rPr lang="en-US" dirty="0"/>
              <a:t> </a:t>
            </a:r>
          </a:p>
          <a:p>
            <a:r>
              <a:rPr lang="en-US" dirty="0"/>
              <a:t>Interest in keeping a low profile </a:t>
            </a:r>
            <a:r>
              <a:rPr lang="en-US" sz="2100" dirty="0" smtClean="0"/>
              <a:t>(</a:t>
            </a:r>
            <a:r>
              <a:rPr lang="de-DE" sz="2100" dirty="0" smtClean="0"/>
              <a:t>vis-à-vis </a:t>
            </a:r>
            <a:r>
              <a:rPr lang="de-DE" sz="2100" dirty="0" err="1" smtClean="0"/>
              <a:t>authorities</a:t>
            </a:r>
            <a:r>
              <a:rPr lang="en-US" sz="2100" dirty="0" smtClean="0"/>
              <a:t>)</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1132854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Reasons for not joining a PO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GB" dirty="0"/>
              <a:t>Lack of administrative support </a:t>
            </a:r>
            <a:r>
              <a:rPr lang="en-GB" dirty="0" smtClean="0"/>
              <a:t>by </a:t>
            </a:r>
            <a:r>
              <a:rPr lang="en-GB" dirty="0"/>
              <a:t>national </a:t>
            </a:r>
            <a:r>
              <a:rPr lang="en-GB" dirty="0" smtClean="0"/>
              <a:t>authorities</a:t>
            </a:r>
            <a:endParaRPr lang="en-GB" dirty="0"/>
          </a:p>
          <a:p>
            <a:r>
              <a:rPr lang="en-GB" dirty="0"/>
              <a:t>Unfavourable tax systems for POs </a:t>
            </a:r>
          </a:p>
          <a:p>
            <a:r>
              <a:rPr lang="en-GB" dirty="0"/>
              <a:t>‘Failure’ stories of POs </a:t>
            </a:r>
            <a:r>
              <a:rPr lang="en-GB" sz="2100" dirty="0"/>
              <a:t>(e.g. recognised POs that had to pay back subsidies after audits by the Commission)</a:t>
            </a:r>
            <a:r>
              <a:rPr lang="en-GB" dirty="0"/>
              <a:t> </a:t>
            </a:r>
          </a:p>
          <a:p>
            <a:r>
              <a:rPr lang="en-GB" dirty="0"/>
              <a:t>Efficiency concerns </a:t>
            </a:r>
            <a:r>
              <a:rPr lang="en-GB" sz="2100" dirty="0"/>
              <a:t>(POs as one more intermediary)</a:t>
            </a:r>
            <a:r>
              <a:rPr lang="en-GB" dirty="0"/>
              <a:t> </a:t>
            </a:r>
          </a:p>
          <a:p>
            <a:r>
              <a:rPr lang="en-GB" dirty="0"/>
              <a:t>Bad press and historic reasons </a:t>
            </a:r>
            <a:r>
              <a:rPr lang="en-GB" sz="2100" dirty="0"/>
              <a:t>(forced collectivism)</a:t>
            </a:r>
            <a:r>
              <a:rPr lang="en-GB" dirty="0"/>
              <a:t> </a:t>
            </a:r>
          </a:p>
          <a:p>
            <a:r>
              <a:rPr lang="en-GB" dirty="0" smtClean="0"/>
              <a:t>Subsidies </a:t>
            </a:r>
            <a:r>
              <a:rPr lang="en-GB" dirty="0"/>
              <a:t>reduces farmers’ need to cooperate </a:t>
            </a:r>
          </a:p>
        </p:txBody>
      </p:sp>
    </p:spTree>
    <p:extLst>
      <p:ext uri="{BB962C8B-B14F-4D97-AF65-F5344CB8AC3E}">
        <p14:creationId xmlns:p14="http://schemas.microsoft.com/office/powerpoint/2010/main" val="2645154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1484784"/>
            <a:ext cx="4716524" cy="3143121"/>
          </a:xfrm>
          <a:prstGeom prst="rect">
            <a:avLst/>
          </a:prstGeom>
        </p:spPr>
      </p:pic>
      <p:sp>
        <p:nvSpPr>
          <p:cNvPr id="2" name="Title 1"/>
          <p:cNvSpPr>
            <a:spLocks noGrp="1"/>
          </p:cNvSpPr>
          <p:nvPr>
            <p:ph type="title"/>
          </p:nvPr>
        </p:nvSpPr>
        <p:spPr>
          <a:xfrm>
            <a:off x="468312" y="564190"/>
            <a:ext cx="8207375" cy="848685"/>
          </a:xfrm>
        </p:spPr>
        <p:txBody>
          <a:bodyPr/>
          <a:lstStyle/>
          <a:p>
            <a:r>
              <a:rPr lang="en-IE" dirty="0"/>
              <a:t>Reasons for seeking recognition as PO</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a:xfrm>
            <a:off x="3203847" y="1700214"/>
            <a:ext cx="5471841" cy="4176712"/>
          </a:xfrm>
        </p:spPr>
        <p:txBody>
          <a:bodyPr/>
          <a:lstStyle/>
          <a:p>
            <a:r>
              <a:rPr lang="en-IE" dirty="0"/>
              <a:t>Access to EU funding </a:t>
            </a:r>
            <a:r>
              <a:rPr lang="en-IE" sz="2100" dirty="0"/>
              <a:t>(operational programmes in F&amp;V, support to set up new POs, esp. in ‘new’ MSs)</a:t>
            </a:r>
            <a:r>
              <a:rPr lang="en-IE" dirty="0"/>
              <a:t> </a:t>
            </a:r>
          </a:p>
          <a:p>
            <a:r>
              <a:rPr lang="en-IE" dirty="0"/>
              <a:t>Visibility and reputation vis-à-vis other operators in the FSC and national authorities</a:t>
            </a:r>
          </a:p>
          <a:p>
            <a:r>
              <a:rPr lang="en-IE" dirty="0"/>
              <a:t>Legal certainty and exemption from competition rules</a:t>
            </a:r>
          </a:p>
        </p:txBody>
      </p:sp>
    </p:spTree>
    <p:extLst>
      <p:ext uri="{BB962C8B-B14F-4D97-AF65-F5344CB8AC3E}">
        <p14:creationId xmlns:p14="http://schemas.microsoft.com/office/powerpoint/2010/main" val="3893283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Definition of ‘success’ of POs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46</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The success of a PO can be defined in different terms: its longevity, business growth, profitability, or member satisfaction</a:t>
            </a:r>
          </a:p>
          <a:p>
            <a:r>
              <a:rPr lang="en-IE" dirty="0"/>
              <a:t>Internal success factors for POs can be </a:t>
            </a:r>
          </a:p>
          <a:p>
            <a:pPr lvl="1"/>
            <a:r>
              <a:rPr lang="en-IE" dirty="0"/>
              <a:t>an organisational &amp; governance structure that reflects the characteristics &amp; needs of their members</a:t>
            </a:r>
          </a:p>
          <a:p>
            <a:pPr lvl="1"/>
            <a:r>
              <a:rPr lang="en-US" dirty="0"/>
              <a:t>a homogeneous membership structure </a:t>
            </a:r>
            <a:br>
              <a:rPr lang="en-US" dirty="0"/>
            </a:br>
            <a:r>
              <a:rPr lang="en-US" dirty="0"/>
              <a:t>(similar production capacities and farm structures) </a:t>
            </a:r>
          </a:p>
          <a:p>
            <a:pPr lvl="1"/>
            <a:r>
              <a:rPr lang="en-US" dirty="0"/>
              <a:t>a common vision that fosters shared beliefs and values within the PO </a:t>
            </a:r>
          </a:p>
        </p:txBody>
      </p:sp>
    </p:spTree>
    <p:extLst>
      <p:ext uri="{BB962C8B-B14F-4D97-AF65-F5344CB8AC3E}">
        <p14:creationId xmlns:p14="http://schemas.microsoft.com/office/powerpoint/2010/main" val="3842266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Internal success factors for POs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47</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Internal success factors for POs can be </a:t>
            </a:r>
          </a:p>
          <a:p>
            <a:pPr lvl="1"/>
            <a:r>
              <a:rPr lang="en-IE" dirty="0"/>
              <a:t>an adequate size that allows realising economies of scale while keeping administration costs in check</a:t>
            </a:r>
          </a:p>
          <a:p>
            <a:pPr lvl="1"/>
            <a:r>
              <a:rPr lang="en-IE" dirty="0"/>
              <a:t>a competent and professional management </a:t>
            </a:r>
          </a:p>
          <a:p>
            <a:pPr lvl="1"/>
            <a:r>
              <a:rPr lang="en-IE" dirty="0"/>
              <a:t>sufficiently strong leadership that allows efficient information transmission and decision-making </a:t>
            </a:r>
          </a:p>
          <a:p>
            <a:pPr lvl="1"/>
            <a:r>
              <a:rPr lang="en-IE" dirty="0"/>
              <a:t>having a strategic plan for future growth </a:t>
            </a:r>
            <a:br>
              <a:rPr lang="en-IE" dirty="0"/>
            </a:br>
            <a:r>
              <a:rPr lang="en-IE" dirty="0"/>
              <a:t>(e.g. cost leadership, differentiation, innovation) </a:t>
            </a:r>
          </a:p>
          <a:p>
            <a:pPr lvl="1"/>
            <a:r>
              <a:rPr lang="en-IE" dirty="0"/>
              <a:t>resources to fund research &amp; innovation projects </a:t>
            </a:r>
          </a:p>
          <a:p>
            <a:pPr lvl="1"/>
            <a:endParaRPr lang="en-IE" dirty="0"/>
          </a:p>
        </p:txBody>
      </p:sp>
    </p:spTree>
    <p:extLst>
      <p:ext uri="{BB962C8B-B14F-4D97-AF65-F5344CB8AC3E}">
        <p14:creationId xmlns:p14="http://schemas.microsoft.com/office/powerpoint/2010/main" val="2953578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External success factors for POs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48</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29000"/>
            <a:ext cx="3248607" cy="3436543"/>
          </a:xfrm>
          <a:prstGeom prst="rect">
            <a:avLst/>
          </a:prstGeom>
        </p:spPr>
      </p:pic>
      <p:sp>
        <p:nvSpPr>
          <p:cNvPr id="5" name="Content Placeholder 4"/>
          <p:cNvSpPr>
            <a:spLocks noGrp="1"/>
          </p:cNvSpPr>
          <p:nvPr>
            <p:ph idx="1"/>
          </p:nvPr>
        </p:nvSpPr>
        <p:spPr>
          <a:xfrm>
            <a:off x="2051720" y="1700214"/>
            <a:ext cx="6623969" cy="4176712"/>
          </a:xfrm>
        </p:spPr>
        <p:txBody>
          <a:bodyPr/>
          <a:lstStyle/>
          <a:p>
            <a:r>
              <a:rPr lang="en-IE" dirty="0"/>
              <a:t>External success factors for POs can be: </a:t>
            </a:r>
          </a:p>
          <a:p>
            <a:pPr lvl="1"/>
            <a:r>
              <a:rPr lang="en-IE" dirty="0"/>
              <a:t>national history of agricultural cooperation</a:t>
            </a:r>
          </a:p>
          <a:p>
            <a:pPr lvl="1"/>
            <a:r>
              <a:rPr lang="en-IE" dirty="0"/>
              <a:t>collaborative partnerships with buyers </a:t>
            </a:r>
          </a:p>
          <a:p>
            <a:pPr lvl="1"/>
            <a:r>
              <a:rPr lang="en-IE" dirty="0"/>
              <a:t>cooperation among POs </a:t>
            </a:r>
          </a:p>
          <a:p>
            <a:pPr lvl="1"/>
            <a:r>
              <a:rPr lang="en-IE" dirty="0"/>
              <a:t>access to effective extension services</a:t>
            </a:r>
          </a:p>
          <a:p>
            <a:pPr lvl="1"/>
            <a:r>
              <a:rPr lang="en-IE" dirty="0"/>
              <a:t>conducive social relationships (trust) </a:t>
            </a:r>
            <a:br>
              <a:rPr lang="en-IE" dirty="0"/>
            </a:br>
            <a:r>
              <a:rPr lang="en-IE" dirty="0"/>
              <a:t>in rural areas </a:t>
            </a:r>
          </a:p>
          <a:p>
            <a:pPr lvl="1"/>
            <a:endParaRPr lang="en-IE" dirty="0"/>
          </a:p>
        </p:txBody>
      </p:sp>
    </p:spTree>
    <p:extLst>
      <p:ext uri="{BB962C8B-B14F-4D97-AF65-F5344CB8AC3E}">
        <p14:creationId xmlns:p14="http://schemas.microsoft.com/office/powerpoint/2010/main" val="3653129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Benefits POs can offer other operators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49</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POs can offer buyers a more stable and timely supply of agricultural products in required quantities and qualities from a single interlocutor </a:t>
            </a:r>
          </a:p>
          <a:p>
            <a:r>
              <a:rPr lang="en-IE" dirty="0"/>
              <a:t>Sourcing from fewer suppliers helps buyers stabilise the prices they pay and reduces transaction costs </a:t>
            </a:r>
          </a:p>
          <a:p>
            <a:r>
              <a:rPr lang="en-IE" dirty="0"/>
              <a:t>Bigger POs can better work with customers to adapt agricultural products to their requirements</a:t>
            </a:r>
          </a:p>
          <a:p>
            <a:r>
              <a:rPr lang="en-GB" dirty="0"/>
              <a:t>POs can provide downstream operators greater assurance in terms of traceability, quality control, compliance with food safety standards, etc.</a:t>
            </a:r>
            <a:endParaRPr lang="en-IE" dirty="0"/>
          </a:p>
        </p:txBody>
      </p:sp>
    </p:spTree>
    <p:extLst>
      <p:ext uri="{BB962C8B-B14F-4D97-AF65-F5344CB8AC3E}">
        <p14:creationId xmlns:p14="http://schemas.microsoft.com/office/powerpoint/2010/main" val="3910293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altLang="en-US" dirty="0"/>
              <a:t>Classification of </a:t>
            </a:r>
            <a:r>
              <a:rPr lang="en-IE" dirty="0"/>
              <a:t>producer organisations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ounded Rectangle 5"/>
          <p:cNvSpPr/>
          <p:nvPr/>
        </p:nvSpPr>
        <p:spPr>
          <a:xfrm>
            <a:off x="468314" y="1700213"/>
            <a:ext cx="8207374" cy="4176712"/>
          </a:xfrm>
          <a:prstGeom prst="roundRect">
            <a:avLst/>
          </a:prstGeom>
          <a:noFill/>
          <a:ln w="38100">
            <a:solidFill>
              <a:srgbClr val="0F54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
        <p:nvSpPr>
          <p:cNvPr id="7" name="TextBox 6"/>
          <p:cNvSpPr txBox="1"/>
          <p:nvPr/>
        </p:nvSpPr>
        <p:spPr>
          <a:xfrm>
            <a:off x="1007604" y="1815207"/>
            <a:ext cx="1516762" cy="461665"/>
          </a:xfrm>
          <a:prstGeom prst="rect">
            <a:avLst/>
          </a:prstGeom>
          <a:noFill/>
        </p:spPr>
        <p:txBody>
          <a:bodyPr wrap="none" rtlCol="0">
            <a:spAutoFit/>
          </a:bodyPr>
          <a:lstStyle/>
          <a:p>
            <a:r>
              <a:rPr lang="en-IE" sz="2400" b="1" dirty="0">
                <a:solidFill>
                  <a:srgbClr val="0F5494"/>
                </a:solidFill>
              </a:rPr>
              <a:t>All POs </a:t>
            </a:r>
          </a:p>
        </p:txBody>
      </p:sp>
      <p:grpSp>
        <p:nvGrpSpPr>
          <p:cNvPr id="14" name="Group 13"/>
          <p:cNvGrpSpPr/>
          <p:nvPr/>
        </p:nvGrpSpPr>
        <p:grpSpPr>
          <a:xfrm>
            <a:off x="4754214" y="1880828"/>
            <a:ext cx="3742221" cy="3816424"/>
            <a:chOff x="4754214" y="1880828"/>
            <a:chExt cx="3742221" cy="3816424"/>
          </a:xfrm>
        </p:grpSpPr>
        <p:sp>
          <p:nvSpPr>
            <p:cNvPr id="9" name="Rounded Rectangle 8"/>
            <p:cNvSpPr/>
            <p:nvPr/>
          </p:nvSpPr>
          <p:spPr>
            <a:xfrm>
              <a:off x="4754214" y="1880828"/>
              <a:ext cx="3742221" cy="3816424"/>
            </a:xfrm>
            <a:prstGeom prst="roundRect">
              <a:avLst/>
            </a:prstGeom>
            <a:solidFill>
              <a:srgbClr val="0F5494">
                <a:alpha val="32941"/>
              </a:srgbClr>
            </a:solidFill>
            <a:ln w="38100">
              <a:solidFill>
                <a:srgbClr val="0F54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
          <p:nvSpPr>
            <p:cNvPr id="10" name="TextBox 9"/>
            <p:cNvSpPr txBox="1"/>
            <p:nvPr/>
          </p:nvSpPr>
          <p:spPr>
            <a:xfrm>
              <a:off x="5276216" y="1990001"/>
              <a:ext cx="2709396" cy="430887"/>
            </a:xfrm>
            <a:prstGeom prst="rect">
              <a:avLst/>
            </a:prstGeom>
            <a:noFill/>
          </p:spPr>
          <p:txBody>
            <a:bodyPr wrap="none" rtlCol="0">
              <a:spAutoFit/>
            </a:bodyPr>
            <a:lstStyle/>
            <a:p>
              <a:pPr algn="ctr"/>
              <a:r>
                <a:rPr lang="en-IE" sz="2200" b="1" i="1" dirty="0"/>
                <a:t>Recognised</a:t>
              </a:r>
              <a:r>
                <a:rPr lang="en-IE" sz="2200" b="1" dirty="0"/>
                <a:t> PO</a:t>
              </a:r>
              <a:r>
                <a:rPr lang="en-IE" sz="2200" b="1" dirty="0">
                  <a:solidFill>
                    <a:srgbClr val="0F5494"/>
                  </a:solidFill>
                </a:rPr>
                <a:t>s</a:t>
              </a:r>
            </a:p>
          </p:txBody>
        </p:sp>
      </p:grpSp>
      <p:grpSp>
        <p:nvGrpSpPr>
          <p:cNvPr id="15" name="Group 14"/>
          <p:cNvGrpSpPr/>
          <p:nvPr/>
        </p:nvGrpSpPr>
        <p:grpSpPr>
          <a:xfrm>
            <a:off x="647564" y="3573016"/>
            <a:ext cx="7632848" cy="1944216"/>
            <a:chOff x="647564" y="3573016"/>
            <a:chExt cx="7632848" cy="1944216"/>
          </a:xfrm>
        </p:grpSpPr>
        <p:sp>
          <p:nvSpPr>
            <p:cNvPr id="11" name="Rounded Rectangle 10"/>
            <p:cNvSpPr/>
            <p:nvPr/>
          </p:nvSpPr>
          <p:spPr>
            <a:xfrm>
              <a:off x="647564" y="3573016"/>
              <a:ext cx="7632848" cy="1944216"/>
            </a:xfrm>
            <a:prstGeom prst="roundRect">
              <a:avLst/>
            </a:prstGeom>
            <a:solidFill>
              <a:srgbClr val="C00000">
                <a:alpha val="32941"/>
              </a:srgbClr>
            </a:solid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
          <p:nvSpPr>
            <p:cNvPr id="12" name="TextBox 11"/>
            <p:cNvSpPr txBox="1"/>
            <p:nvPr/>
          </p:nvSpPr>
          <p:spPr>
            <a:xfrm>
              <a:off x="876959" y="3682189"/>
              <a:ext cx="2214068" cy="769441"/>
            </a:xfrm>
            <a:prstGeom prst="rect">
              <a:avLst/>
            </a:prstGeom>
            <a:noFill/>
          </p:spPr>
          <p:txBody>
            <a:bodyPr wrap="none" rtlCol="0">
              <a:spAutoFit/>
            </a:bodyPr>
            <a:lstStyle/>
            <a:p>
              <a:r>
                <a:rPr lang="en-IE" sz="2200" b="1" i="1" dirty="0">
                  <a:solidFill>
                    <a:srgbClr val="C00000"/>
                  </a:solidFill>
                </a:rPr>
                <a:t>Agricultural </a:t>
              </a:r>
              <a:br>
                <a:rPr lang="en-IE" sz="2200" b="1" i="1" dirty="0">
                  <a:solidFill>
                    <a:srgbClr val="C00000"/>
                  </a:solidFill>
                </a:rPr>
              </a:br>
              <a:r>
                <a:rPr lang="en-IE" sz="2200" b="1" dirty="0">
                  <a:solidFill>
                    <a:srgbClr val="C00000"/>
                  </a:solidFill>
                </a:rPr>
                <a:t>cooperatives</a:t>
              </a:r>
            </a:p>
          </p:txBody>
        </p:sp>
      </p:grpSp>
      <p:sp>
        <p:nvSpPr>
          <p:cNvPr id="13" name="TextBox 12"/>
          <p:cNvSpPr txBox="1"/>
          <p:nvPr/>
        </p:nvSpPr>
        <p:spPr>
          <a:xfrm>
            <a:off x="4950029" y="3667671"/>
            <a:ext cx="3239990" cy="1107996"/>
          </a:xfrm>
          <a:prstGeom prst="rect">
            <a:avLst/>
          </a:prstGeom>
          <a:noFill/>
        </p:spPr>
        <p:txBody>
          <a:bodyPr wrap="none" rtlCol="0">
            <a:spAutoFit/>
          </a:bodyPr>
          <a:lstStyle/>
          <a:p>
            <a:pPr algn="ctr"/>
            <a:r>
              <a:rPr lang="en-IE" sz="2200" b="1" dirty="0">
                <a:solidFill>
                  <a:schemeClr val="bg1"/>
                </a:solidFill>
              </a:rPr>
              <a:t>Agricultural </a:t>
            </a:r>
            <a:br>
              <a:rPr lang="en-IE" sz="2200" b="1" dirty="0">
                <a:solidFill>
                  <a:schemeClr val="bg1"/>
                </a:solidFill>
              </a:rPr>
            </a:br>
            <a:r>
              <a:rPr lang="en-IE" sz="2200" b="1" dirty="0">
                <a:solidFill>
                  <a:schemeClr val="bg1"/>
                </a:solidFill>
              </a:rPr>
              <a:t>cooperatives that </a:t>
            </a:r>
            <a:br>
              <a:rPr lang="en-IE" sz="2200" b="1" dirty="0">
                <a:solidFill>
                  <a:schemeClr val="bg1"/>
                </a:solidFill>
              </a:rPr>
            </a:br>
            <a:r>
              <a:rPr lang="en-IE" sz="2200" b="1" dirty="0">
                <a:solidFill>
                  <a:schemeClr val="bg1"/>
                </a:solidFill>
              </a:rPr>
              <a:t>are recognised POs</a:t>
            </a:r>
          </a:p>
        </p:txBody>
      </p:sp>
    </p:spTree>
    <p:extLst>
      <p:ext uri="{BB962C8B-B14F-4D97-AF65-F5344CB8AC3E}">
        <p14:creationId xmlns:p14="http://schemas.microsoft.com/office/powerpoint/2010/main" val="15037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Benefits POs can offer other operators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50</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Buying from POs whose members are linked to a specific rural area can help downstream operators meet consumer demand for local products </a:t>
            </a:r>
          </a:p>
          <a:p>
            <a:r>
              <a:rPr lang="en-IE" dirty="0"/>
              <a:t>Some buyers prefer to deal with recognised POs, considering them to be particularly credible and trustworthy, given that they are subject to regular monitoring by competent authorities</a:t>
            </a:r>
          </a:p>
          <a:p>
            <a:r>
              <a:rPr lang="en-IE" dirty="0"/>
              <a:t>Other farmers, who are not members of a PO, may receive better prices and conditions from their buyers to reduce their incentive to join a PO and keep the market more fragmented </a:t>
            </a:r>
          </a:p>
        </p:txBody>
      </p:sp>
    </p:spTree>
    <p:extLst>
      <p:ext uri="{BB962C8B-B14F-4D97-AF65-F5344CB8AC3E}">
        <p14:creationId xmlns:p14="http://schemas.microsoft.com/office/powerpoint/2010/main" val="3724768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Disadvantages for other operators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5408" y="1728192"/>
            <a:ext cx="3609020" cy="3609020"/>
          </a:xfrm>
          <a:prstGeom prst="rect">
            <a:avLst/>
          </a:prstGeom>
        </p:spPr>
      </p:pic>
      <p:sp>
        <p:nvSpPr>
          <p:cNvPr id="5" name="Content Placeholder 4"/>
          <p:cNvSpPr>
            <a:spLocks noGrp="1"/>
          </p:cNvSpPr>
          <p:nvPr>
            <p:ph idx="1"/>
          </p:nvPr>
        </p:nvSpPr>
        <p:spPr/>
        <p:txBody>
          <a:bodyPr/>
          <a:lstStyle/>
          <a:p>
            <a:r>
              <a:rPr lang="en-IE" dirty="0"/>
              <a:t>Dealing with POs can undermine </a:t>
            </a:r>
            <a:br>
              <a:rPr lang="en-IE" dirty="0"/>
            </a:br>
            <a:r>
              <a:rPr lang="en-IE" dirty="0"/>
              <a:t>the bargaining power and </a:t>
            </a:r>
            <a:br>
              <a:rPr lang="en-IE" dirty="0"/>
            </a:br>
            <a:r>
              <a:rPr lang="en-IE" dirty="0"/>
              <a:t>economic position of </a:t>
            </a:r>
            <a:br>
              <a:rPr lang="en-IE" dirty="0"/>
            </a:br>
            <a:r>
              <a:rPr lang="en-IE" dirty="0"/>
              <a:t>downstream operators </a:t>
            </a:r>
            <a:br>
              <a:rPr lang="en-IE" dirty="0"/>
            </a:br>
            <a:r>
              <a:rPr lang="en-IE" sz="2100" dirty="0"/>
              <a:t>(some of which prefer </a:t>
            </a:r>
            <a:br>
              <a:rPr lang="en-IE" sz="2100" dirty="0"/>
            </a:br>
            <a:r>
              <a:rPr lang="en-IE" sz="2100" dirty="0"/>
              <a:t>entering into commercial </a:t>
            </a:r>
            <a:br>
              <a:rPr lang="en-IE" sz="2100" dirty="0"/>
            </a:br>
            <a:r>
              <a:rPr lang="en-IE" sz="2100" dirty="0"/>
              <a:t>negotiations with individual </a:t>
            </a:r>
            <a:br>
              <a:rPr lang="en-IE" sz="2100" dirty="0"/>
            </a:br>
            <a:r>
              <a:rPr lang="en-IE" sz="2100" dirty="0"/>
              <a:t>farmers to have more </a:t>
            </a:r>
            <a:br>
              <a:rPr lang="en-IE" sz="2100" dirty="0"/>
            </a:br>
            <a:r>
              <a:rPr lang="en-IE" sz="2100" dirty="0"/>
              <a:t>leverage to impose their own </a:t>
            </a:r>
            <a:br>
              <a:rPr lang="en-IE" sz="2100" dirty="0"/>
            </a:br>
            <a:r>
              <a:rPr lang="en-IE" sz="2100" dirty="0"/>
              <a:t>terms on supply deals)</a:t>
            </a:r>
            <a:r>
              <a:rPr lang="en-IE" dirty="0"/>
              <a:t> </a:t>
            </a:r>
          </a:p>
        </p:txBody>
      </p:sp>
    </p:spTree>
    <p:extLst>
      <p:ext uri="{BB962C8B-B14F-4D97-AF65-F5344CB8AC3E}">
        <p14:creationId xmlns:p14="http://schemas.microsoft.com/office/powerpoint/2010/main" val="1190591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Conclusions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52</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In 2018 there were over 3,700 recognised POs </a:t>
            </a:r>
          </a:p>
          <a:p>
            <a:r>
              <a:rPr lang="en-IE" dirty="0"/>
              <a:t>… and each year there are more</a:t>
            </a:r>
          </a:p>
          <a:p>
            <a:r>
              <a:rPr lang="en-IE" dirty="0"/>
              <a:t>Most MSs have recognised POs (but EE, LT, LU) </a:t>
            </a:r>
          </a:p>
          <a:p>
            <a:r>
              <a:rPr lang="en-IE" dirty="0"/>
              <a:t>FR, DE, ES and IT have most recognised entities </a:t>
            </a:r>
          </a:p>
          <a:p>
            <a:r>
              <a:rPr lang="en-IE" dirty="0"/>
              <a:t>More than half of all recognised POs are in F&amp;V… </a:t>
            </a:r>
          </a:p>
          <a:p>
            <a:r>
              <a:rPr lang="en-IE" dirty="0"/>
              <a:t>and about half of all recognised POs are cooperatives </a:t>
            </a:r>
          </a:p>
          <a:p>
            <a:r>
              <a:rPr lang="en-IE" dirty="0"/>
              <a:t>Plus, there are estimated 42,000 non-recognised POs</a:t>
            </a:r>
          </a:p>
          <a:p>
            <a:endParaRPr lang="en-IE" dirty="0"/>
          </a:p>
          <a:p>
            <a:endParaRPr lang="en-IE" dirty="0"/>
          </a:p>
        </p:txBody>
      </p:sp>
    </p:spTree>
    <p:extLst>
      <p:ext uri="{BB962C8B-B14F-4D97-AF65-F5344CB8AC3E}">
        <p14:creationId xmlns:p14="http://schemas.microsoft.com/office/powerpoint/2010/main" val="245016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Conclusions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53</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Key joint activities of POs are </a:t>
            </a:r>
          </a:p>
          <a:p>
            <a:pPr lvl="1"/>
            <a:r>
              <a:rPr lang="en-IE" dirty="0"/>
              <a:t>contractual negotiations</a:t>
            </a:r>
          </a:p>
          <a:p>
            <a:pPr lvl="1"/>
            <a:r>
              <a:rPr lang="en-IE" dirty="0"/>
              <a:t>commercialisation </a:t>
            </a:r>
          </a:p>
          <a:p>
            <a:pPr lvl="1"/>
            <a:r>
              <a:rPr lang="en-IE" dirty="0"/>
              <a:t>production planning </a:t>
            </a:r>
          </a:p>
          <a:p>
            <a:r>
              <a:rPr lang="en-IE" dirty="0"/>
              <a:t>Main incentives for farmers to join POs are </a:t>
            </a:r>
          </a:p>
          <a:p>
            <a:pPr lvl="1"/>
            <a:r>
              <a:rPr lang="en-IE" dirty="0"/>
              <a:t>strengthening of members’ bargaining position </a:t>
            </a:r>
          </a:p>
          <a:p>
            <a:pPr lvl="1"/>
            <a:r>
              <a:rPr lang="en-IE" dirty="0"/>
              <a:t>provision of added value to member’s business </a:t>
            </a:r>
            <a:br>
              <a:rPr lang="en-IE" dirty="0"/>
            </a:br>
            <a:r>
              <a:rPr lang="en-IE" dirty="0"/>
              <a:t>(marketing, technical services, joint facilities, etc.) </a:t>
            </a:r>
          </a:p>
          <a:p>
            <a:pPr lvl="1"/>
            <a:r>
              <a:rPr lang="en-IE" dirty="0"/>
              <a:t>democratic decision-making &amp; trustful cooperation </a:t>
            </a:r>
          </a:p>
          <a:p>
            <a:pPr lvl="1"/>
            <a:r>
              <a:rPr lang="en-IE" dirty="0"/>
              <a:t>those who do not join fear they would lose </a:t>
            </a:r>
            <a:br>
              <a:rPr lang="en-IE" dirty="0"/>
            </a:br>
            <a:r>
              <a:rPr lang="en-IE" dirty="0"/>
              <a:t>their identity and entrepreneurial freedom </a:t>
            </a:r>
          </a:p>
        </p:txBody>
      </p:sp>
    </p:spTree>
    <p:extLst>
      <p:ext uri="{BB962C8B-B14F-4D97-AF65-F5344CB8AC3E}">
        <p14:creationId xmlns:p14="http://schemas.microsoft.com/office/powerpoint/2010/main" val="3091527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Conclusions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54</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Conducive factors for the success of POs are </a:t>
            </a:r>
          </a:p>
          <a:p>
            <a:pPr lvl="1"/>
            <a:r>
              <a:rPr lang="en-IE" dirty="0"/>
              <a:t>a national tradition in agricultural cooperation </a:t>
            </a:r>
          </a:p>
          <a:p>
            <a:pPr lvl="1"/>
            <a:r>
              <a:rPr lang="en-IE" dirty="0"/>
              <a:t>good governance and effective decision-making </a:t>
            </a:r>
          </a:p>
          <a:p>
            <a:pPr lvl="1"/>
            <a:r>
              <a:rPr lang="en-IE" dirty="0"/>
              <a:t>a homogenous membership and joint vision </a:t>
            </a:r>
          </a:p>
          <a:p>
            <a:pPr lvl="1"/>
            <a:r>
              <a:rPr lang="en-IE" dirty="0"/>
              <a:t>financial support for the establishment of POs </a:t>
            </a:r>
          </a:p>
          <a:p>
            <a:pPr lvl="1"/>
            <a:r>
              <a:rPr lang="en-IE" dirty="0"/>
              <a:t>on the other hand, administrative requirements and strict audits can prevent POs from seeking recognition </a:t>
            </a:r>
          </a:p>
          <a:p>
            <a:pPr lvl="1"/>
            <a:endParaRPr lang="en-I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85109"/>
            <a:ext cx="9144000" cy="3000375"/>
          </a:xfrm>
          <a:prstGeom prst="rect">
            <a:avLst/>
          </a:prstGeom>
        </p:spPr>
      </p:pic>
    </p:spTree>
    <p:extLst>
      <p:ext uri="{BB962C8B-B14F-4D97-AF65-F5344CB8AC3E}">
        <p14:creationId xmlns:p14="http://schemas.microsoft.com/office/powerpoint/2010/main" val="2921130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dirty="0"/>
              <a:t>Conclusions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55</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Content Placeholder 4"/>
          <p:cNvSpPr>
            <a:spLocks noGrp="1"/>
          </p:cNvSpPr>
          <p:nvPr>
            <p:ph idx="1"/>
          </p:nvPr>
        </p:nvSpPr>
        <p:spPr/>
        <p:txBody>
          <a:bodyPr/>
          <a:lstStyle/>
          <a:p>
            <a:r>
              <a:rPr lang="en-IE" dirty="0"/>
              <a:t>Other operators benefit from POs, too: </a:t>
            </a:r>
          </a:p>
          <a:p>
            <a:pPr lvl="1"/>
            <a:r>
              <a:rPr lang="en-IE" dirty="0"/>
              <a:t>POs create direct and indirect employment opportunities</a:t>
            </a:r>
          </a:p>
          <a:p>
            <a:pPr lvl="1"/>
            <a:r>
              <a:rPr lang="en-IE" dirty="0"/>
              <a:t>They give more visibility to local products in general </a:t>
            </a:r>
          </a:p>
          <a:p>
            <a:pPr lvl="1"/>
            <a:r>
              <a:rPr lang="en-IE" dirty="0"/>
              <a:t>Downstream operators can secure more stable and timely supplies at lower transaction costs </a:t>
            </a:r>
          </a:p>
          <a:p>
            <a:pPr lvl="2"/>
            <a:r>
              <a:rPr lang="en-US" dirty="0"/>
              <a:t>… even if POs can also weaken the bargaining power </a:t>
            </a:r>
            <a:br>
              <a:rPr lang="en-US" dirty="0"/>
            </a:br>
            <a:r>
              <a:rPr lang="en-US" dirty="0"/>
              <a:t>of other operators</a:t>
            </a:r>
            <a:endParaRPr lang="en-IE" dirty="0"/>
          </a:p>
          <a:p>
            <a:pPr lvl="1"/>
            <a:r>
              <a:rPr lang="en-IE" dirty="0"/>
              <a:t>POs also provide better guarantees regarding the safety, quality and origin of the products they supply </a:t>
            </a:r>
          </a:p>
          <a:p>
            <a:pPr lvl="1"/>
            <a:r>
              <a:rPr lang="en-IE" dirty="0"/>
              <a:t>Recognised POs are seen as more credible &amp; trustworthy </a:t>
            </a:r>
          </a:p>
        </p:txBody>
      </p:sp>
    </p:spTree>
    <p:extLst>
      <p:ext uri="{BB962C8B-B14F-4D97-AF65-F5344CB8AC3E}">
        <p14:creationId xmlns:p14="http://schemas.microsoft.com/office/powerpoint/2010/main" val="2961213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091"/>
            <a:ext cx="8207375" cy="848685"/>
          </a:xfrm>
        </p:spPr>
        <p:txBody>
          <a:bodyPr/>
          <a:lstStyle/>
          <a:p>
            <a:r>
              <a:rPr lang="en-IE" altLang="en-US" dirty="0"/>
              <a:t>References</a:t>
            </a:r>
            <a:endParaRPr lang="en-IE" dirty="0"/>
          </a:p>
        </p:txBody>
      </p:sp>
      <p:sp>
        <p:nvSpPr>
          <p:cNvPr id="3" name="Content Placeholder 2"/>
          <p:cNvSpPr>
            <a:spLocks noGrp="1"/>
          </p:cNvSpPr>
          <p:nvPr>
            <p:ph idx="1"/>
          </p:nvPr>
        </p:nvSpPr>
        <p:spPr>
          <a:xfrm>
            <a:off x="468312" y="1700213"/>
            <a:ext cx="8218487" cy="4177306"/>
          </a:xfrm>
        </p:spPr>
        <p:txBody>
          <a:bodyPr/>
          <a:lstStyle/>
          <a:p>
            <a:pPr>
              <a:spcBef>
                <a:spcPts val="1000"/>
              </a:spcBef>
            </a:pPr>
            <a:r>
              <a:rPr lang="en-IE" altLang="en-US" sz="1000" dirty="0"/>
              <a:t>Study of the best ways for producer organisations to be formed, carry out their activities and be </a:t>
            </a:r>
            <a:r>
              <a:rPr lang="en-IE" altLang="en-US" sz="1000" dirty="0" smtClean="0"/>
              <a:t>supported: </a:t>
            </a:r>
            <a:br>
              <a:rPr lang="en-IE" altLang="en-US" sz="1000" dirty="0" smtClean="0"/>
            </a:br>
            <a:r>
              <a:rPr lang="en-IE" altLang="en-US" sz="1000" dirty="0" smtClean="0"/>
              <a:t>  </a:t>
            </a:r>
            <a:r>
              <a:rPr lang="en-IE" sz="1000" dirty="0" smtClean="0"/>
              <a:t>Summary</a:t>
            </a:r>
            <a:r>
              <a:rPr lang="en-IE" sz="1000" dirty="0"/>
              <a:t>: </a:t>
            </a:r>
            <a:r>
              <a:rPr lang="en-US" sz="1000" dirty="0">
                <a:hlinkClick r:id="rId3"/>
              </a:rPr>
              <a:t>http://doi.org/10.2762/466335</a:t>
            </a:r>
            <a:r>
              <a:rPr lang="en-US" sz="1000" dirty="0"/>
              <a:t> </a:t>
            </a:r>
            <a:br>
              <a:rPr lang="en-US" sz="1000" dirty="0"/>
            </a:br>
            <a:r>
              <a:rPr lang="en-US" sz="1000" dirty="0" smtClean="0"/>
              <a:t>  </a:t>
            </a:r>
            <a:r>
              <a:rPr lang="en-IE" altLang="en-US" sz="1000" dirty="0" smtClean="0"/>
              <a:t>Report: </a:t>
            </a:r>
            <a:r>
              <a:rPr lang="en-IE" altLang="en-US" sz="1000" dirty="0" smtClean="0">
                <a:hlinkClick r:id="rId4"/>
              </a:rPr>
              <a:t>http</a:t>
            </a:r>
            <a:r>
              <a:rPr lang="en-IE" altLang="en-US" sz="1000" dirty="0">
                <a:hlinkClick r:id="rId4"/>
              </a:rPr>
              <a:t>://doi.org/</a:t>
            </a:r>
            <a:r>
              <a:rPr lang="en-IE" sz="1000" dirty="0">
                <a:hlinkClick r:id="rId4"/>
              </a:rPr>
              <a:t>10.2762/034412</a:t>
            </a:r>
            <a:r>
              <a:rPr lang="en-IE" sz="1000" dirty="0"/>
              <a:t> </a:t>
            </a:r>
            <a:r>
              <a:rPr lang="en-IE" sz="1000" dirty="0" smtClean="0"/>
              <a:t/>
            </a:r>
            <a:br>
              <a:rPr lang="en-IE" sz="1000" dirty="0" smtClean="0"/>
            </a:br>
            <a:r>
              <a:rPr lang="en-IE" sz="1000" dirty="0" smtClean="0"/>
              <a:t>  </a:t>
            </a:r>
            <a:r>
              <a:rPr lang="en-US" sz="1000" dirty="0" smtClean="0"/>
              <a:t>Text annexes: </a:t>
            </a:r>
            <a:r>
              <a:rPr lang="en-US" sz="1000" dirty="0" smtClean="0">
                <a:hlinkClick r:id="rId5"/>
              </a:rPr>
              <a:t>http</a:t>
            </a:r>
            <a:r>
              <a:rPr lang="en-US" sz="1000" dirty="0">
                <a:hlinkClick r:id="rId5"/>
              </a:rPr>
              <a:t>://</a:t>
            </a:r>
            <a:r>
              <a:rPr lang="en-US" sz="1000" dirty="0" smtClean="0">
                <a:hlinkClick r:id="rId5"/>
              </a:rPr>
              <a:t>doi.org/10.2762/81288</a:t>
            </a:r>
            <a:r>
              <a:rPr lang="en-US" sz="1000" dirty="0" smtClean="0"/>
              <a:t> </a:t>
            </a:r>
            <a:br>
              <a:rPr lang="en-US" sz="1000" dirty="0" smtClean="0"/>
            </a:br>
            <a:r>
              <a:rPr lang="en-US" sz="1000" dirty="0" smtClean="0"/>
              <a:t>  Data </a:t>
            </a:r>
            <a:r>
              <a:rPr lang="en-US" sz="1000" dirty="0"/>
              <a:t>annex: </a:t>
            </a:r>
            <a:r>
              <a:rPr lang="en-US" sz="1000" dirty="0" smtClean="0">
                <a:hlinkClick r:id="rId6"/>
              </a:rPr>
              <a:t>http</a:t>
            </a:r>
            <a:r>
              <a:rPr lang="en-US" sz="1000" dirty="0">
                <a:hlinkClick r:id="rId6"/>
              </a:rPr>
              <a:t>://</a:t>
            </a:r>
            <a:r>
              <a:rPr lang="en-US" sz="1000" dirty="0" smtClean="0">
                <a:hlinkClick r:id="rId6"/>
              </a:rPr>
              <a:t>doi.org/10.2906/097103114105/1</a:t>
            </a:r>
            <a:r>
              <a:rPr lang="en-US" sz="1000" dirty="0" smtClean="0"/>
              <a:t> </a:t>
            </a:r>
            <a:endParaRPr lang="en-IE" altLang="en-US" sz="1000" dirty="0"/>
          </a:p>
          <a:p>
            <a:pPr>
              <a:spcBef>
                <a:spcPts val="1000"/>
              </a:spcBef>
            </a:pPr>
            <a:r>
              <a:rPr lang="en-IE" altLang="en-US" sz="1000" dirty="0"/>
              <a:t>Regulation (EU) 1308/2013, CMO Regulation: </a:t>
            </a:r>
            <a:br>
              <a:rPr lang="en-IE" altLang="en-US" sz="1000" dirty="0"/>
            </a:br>
            <a:r>
              <a:rPr lang="en-IE" altLang="en-US" sz="1000" dirty="0">
                <a:hlinkClick r:id="rId7"/>
              </a:rPr>
              <a:t>http://eur-lex.europa.eu/legal-content/EN/TXT/?uri=CELEX:32013R1308</a:t>
            </a:r>
            <a:r>
              <a:rPr lang="en-IE" altLang="en-US" sz="1000" dirty="0"/>
              <a:t> </a:t>
            </a:r>
          </a:p>
          <a:p>
            <a:pPr>
              <a:spcBef>
                <a:spcPts val="1000"/>
              </a:spcBef>
            </a:pPr>
            <a:r>
              <a:rPr lang="en-IE" altLang="en-US" sz="1000" dirty="0"/>
              <a:t>Treaty on the Functioning of the European Union, </a:t>
            </a:r>
            <a:r>
              <a:rPr lang="en-IE" altLang="en-US" sz="1000" i="0" dirty="0"/>
              <a:t>TFEU: </a:t>
            </a:r>
            <a:br>
              <a:rPr lang="en-IE" altLang="en-US" sz="1000" i="0" dirty="0"/>
            </a:br>
            <a:r>
              <a:rPr lang="en-IE" sz="1000" dirty="0">
                <a:hlinkClick r:id="rId8"/>
              </a:rPr>
              <a:t>https://eur-lex.europa.eu/legal-content/EN/TXT/?uri=CELEX:12012E/TXT</a:t>
            </a:r>
            <a:r>
              <a:rPr lang="en-IE" sz="1000" dirty="0"/>
              <a:t> </a:t>
            </a:r>
            <a:r>
              <a:rPr lang="en-IE" altLang="en-US" sz="1000" i="0" dirty="0"/>
              <a:t> </a:t>
            </a:r>
          </a:p>
          <a:p>
            <a:pPr>
              <a:spcBef>
                <a:spcPts val="1000"/>
              </a:spcBef>
            </a:pPr>
            <a:r>
              <a:rPr lang="en-IE" altLang="en-US" sz="1000" dirty="0"/>
              <a:t>Regulation (EU) 2017/2393, Omnibus Regulation: </a:t>
            </a:r>
            <a:br>
              <a:rPr lang="en-IE" altLang="en-US" sz="1000" dirty="0"/>
            </a:br>
            <a:r>
              <a:rPr lang="en-IE" sz="1000" dirty="0">
                <a:hlinkClick r:id="rId9"/>
              </a:rPr>
              <a:t>https://eur-lex.europa.eu/legal-content/EN/TXT/?uri=CELEX:32017R2393</a:t>
            </a:r>
            <a:r>
              <a:rPr lang="en-IE" sz="1000" dirty="0"/>
              <a:t> </a:t>
            </a:r>
          </a:p>
          <a:p>
            <a:pPr>
              <a:spcBef>
                <a:spcPts val="1000"/>
              </a:spcBef>
            </a:pPr>
            <a:r>
              <a:rPr lang="en-IE" altLang="en-US" sz="1000" dirty="0"/>
              <a:t>Regulation (EU) 2017/891: </a:t>
            </a:r>
            <a:br>
              <a:rPr lang="en-IE" altLang="en-US" sz="1000" dirty="0"/>
            </a:br>
            <a:r>
              <a:rPr lang="en-IE" sz="1000" dirty="0">
                <a:hlinkClick r:id="rId10"/>
              </a:rPr>
              <a:t>https://eur-lex.europa.eu/legal-content/EN/TXT/?uri=CELEX:32017R0891</a:t>
            </a:r>
            <a:r>
              <a:rPr lang="en-IE" sz="1000" dirty="0"/>
              <a:t> </a:t>
            </a:r>
          </a:p>
          <a:p>
            <a:pPr>
              <a:spcBef>
                <a:spcPts val="1000"/>
              </a:spcBef>
            </a:pPr>
            <a:r>
              <a:rPr lang="en-IE" altLang="en-US" sz="1000" dirty="0"/>
              <a:t>Council Regulation (EC) 834/2007: </a:t>
            </a:r>
            <a:r>
              <a:rPr lang="en-IE" altLang="en-US" sz="1000" i="0" dirty="0"/>
              <a:t/>
            </a:r>
            <a:br>
              <a:rPr lang="en-IE" altLang="en-US" sz="1000" i="0" dirty="0"/>
            </a:br>
            <a:r>
              <a:rPr lang="en-IE" sz="1000" dirty="0">
                <a:hlinkClick r:id="rId11"/>
              </a:rPr>
              <a:t>https://eur-lex.europa.eu/legal-content/EN/ALL/?uri=CELEX:32007R0834</a:t>
            </a:r>
            <a:endParaRPr lang="en-IE" sz="1000" dirty="0"/>
          </a:p>
          <a:p>
            <a:pPr>
              <a:spcBef>
                <a:spcPts val="1000"/>
              </a:spcBef>
            </a:pPr>
            <a:r>
              <a:rPr lang="en-IE" altLang="en-US" sz="1000" dirty="0"/>
              <a:t>Assessing efficiencies generated by agricultural producer organisations: </a:t>
            </a:r>
            <a:r>
              <a:rPr lang="en-IE" sz="1000" dirty="0" smtClean="0">
                <a:hlinkClick r:id="rId12"/>
              </a:rPr>
              <a:t>http</a:t>
            </a:r>
            <a:r>
              <a:rPr lang="en-IE" sz="1000" dirty="0">
                <a:hlinkClick r:id="rId12"/>
              </a:rPr>
              <a:t>://doi.org/10.2763/76733</a:t>
            </a:r>
            <a:endParaRPr lang="en-IE" sz="1000" dirty="0"/>
          </a:p>
          <a:p>
            <a:pPr>
              <a:spcBef>
                <a:spcPts val="1000"/>
              </a:spcBef>
            </a:pPr>
            <a:r>
              <a:rPr lang="en-IE" altLang="en-US" sz="1000" i="0" dirty="0"/>
              <a:t>The contribution of </a:t>
            </a:r>
            <a:r>
              <a:rPr lang="en-IE" altLang="en-US" sz="1000" dirty="0"/>
              <a:t>producer organisations to an efficient agri-food supply chain: </a:t>
            </a:r>
            <a:br>
              <a:rPr lang="en-IE" altLang="en-US" sz="1000" dirty="0"/>
            </a:br>
            <a:r>
              <a:rPr lang="en-IE" altLang="en-US" sz="1000" dirty="0">
                <a:hlinkClick r:id="rId13"/>
              </a:rPr>
              <a:t>https://ec.europa.eu/info/events/contribution-producer-organisations-efficient-agri-food-supply-chain-2018-sep-21_en</a:t>
            </a:r>
            <a:r>
              <a:rPr lang="en-IE" altLang="en-US" sz="1000" dirty="0"/>
              <a:t> </a:t>
            </a:r>
            <a:endParaRPr lang="en-IE" altLang="en-US" sz="1000" dirty="0" smtClean="0"/>
          </a:p>
          <a:p>
            <a:pPr>
              <a:spcBef>
                <a:spcPts val="1000"/>
              </a:spcBef>
            </a:pPr>
            <a:r>
              <a:rPr lang="en-IE" altLang="en-US" sz="1000" i="0" dirty="0" smtClean="0"/>
              <a:t>What is an SME: </a:t>
            </a:r>
            <a:r>
              <a:rPr lang="en-IE" altLang="en-US" sz="1000" dirty="0" smtClean="0">
                <a:hlinkClick r:id="rId14"/>
              </a:rPr>
              <a:t>https</a:t>
            </a:r>
            <a:r>
              <a:rPr lang="en-IE" altLang="en-US" sz="1000" dirty="0">
                <a:hlinkClick r:id="rId14"/>
              </a:rPr>
              <a:t>://</a:t>
            </a:r>
            <a:r>
              <a:rPr lang="en-IE" altLang="en-US" sz="1000" dirty="0" smtClean="0">
                <a:hlinkClick r:id="rId14"/>
              </a:rPr>
              <a:t>ec.europa.eu/growth/smes/business-friendly-environment/sme-definition_en</a:t>
            </a:r>
            <a:r>
              <a:rPr lang="en-IE" altLang="en-US" sz="1000" dirty="0" smtClean="0"/>
              <a:t> </a:t>
            </a:r>
            <a:endParaRPr lang="en-IE" altLang="en-US" sz="1000" dirty="0"/>
          </a:p>
          <a:p>
            <a:pPr>
              <a:spcBef>
                <a:spcPts val="1000"/>
              </a:spcBef>
            </a:pPr>
            <a:r>
              <a:rPr lang="en-IE" altLang="en-US" sz="1000" i="0" dirty="0" smtClean="0"/>
              <a:t>Images </a:t>
            </a:r>
            <a:r>
              <a:rPr lang="en-IE" altLang="en-US" sz="1000" i="0" dirty="0"/>
              <a:t>are generally free for commercial use </a:t>
            </a:r>
            <a:r>
              <a:rPr lang="en-IE" altLang="en-US" sz="1000" dirty="0"/>
              <a:t>with no attribution required</a:t>
            </a:r>
            <a:r>
              <a:rPr lang="en-IE" altLang="en-US" sz="1000" i="0" dirty="0"/>
              <a:t>, </a:t>
            </a:r>
            <a:br>
              <a:rPr lang="en-IE" altLang="en-US" sz="1000" i="0" dirty="0"/>
            </a:br>
            <a:r>
              <a:rPr lang="en-IE" altLang="en-US" sz="1000" i="0" dirty="0"/>
              <a:t>taken from websites such as </a:t>
            </a:r>
            <a:r>
              <a:rPr lang="en-IE" altLang="en-US" sz="1000" i="0" dirty="0" err="1"/>
              <a:t>Pixabay</a:t>
            </a:r>
            <a:r>
              <a:rPr lang="en-IE" altLang="en-US" sz="1000" i="0" dirty="0"/>
              <a:t>: </a:t>
            </a:r>
            <a:r>
              <a:rPr lang="en-IE" sz="1000" dirty="0">
                <a:hlinkClick r:id="rId15"/>
              </a:rPr>
              <a:t>https://pixabay.com/</a:t>
            </a:r>
            <a:r>
              <a:rPr lang="en-IE" altLang="en-US" sz="1000" i="0" dirty="0"/>
              <a:t> </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56</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5798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altLang="en-US" dirty="0"/>
              <a:t>Further reading</a:t>
            </a:r>
            <a:endParaRPr lang="en-IE" dirty="0"/>
          </a:p>
        </p:txBody>
      </p:sp>
      <p:sp>
        <p:nvSpPr>
          <p:cNvPr id="3" name="Content Placeholder 2"/>
          <p:cNvSpPr>
            <a:spLocks noGrp="1"/>
          </p:cNvSpPr>
          <p:nvPr>
            <p:ph idx="1"/>
          </p:nvPr>
        </p:nvSpPr>
        <p:spPr>
          <a:xfrm>
            <a:off x="468312" y="1700808"/>
            <a:ext cx="8218487" cy="4176712"/>
          </a:xfrm>
        </p:spPr>
        <p:txBody>
          <a:bodyPr/>
          <a:lstStyle/>
          <a:p>
            <a:r>
              <a:rPr lang="en-GB" altLang="en-US" sz="1000" dirty="0"/>
              <a:t>Study on producer organisations and their activities in the olive oil, beef and veal and arable crops sectors: </a:t>
            </a:r>
            <a:br>
              <a:rPr lang="en-GB" altLang="en-US" sz="1000" dirty="0"/>
            </a:br>
            <a:r>
              <a:rPr lang="en-GB" altLang="en-US" sz="1000" dirty="0">
                <a:hlinkClick r:id="rId3"/>
              </a:rPr>
              <a:t>http://ec.europa.eu/competition/publications/reports/kd0218732enn.pdf</a:t>
            </a:r>
            <a:r>
              <a:rPr lang="en-GB" altLang="en-US" sz="1000" dirty="0"/>
              <a:t> </a:t>
            </a:r>
          </a:p>
          <a:p>
            <a:r>
              <a:rPr lang="en-GB" altLang="en-US" sz="1000" dirty="0"/>
              <a:t>The impact of producer organisations on farm performance: </a:t>
            </a:r>
            <a:br>
              <a:rPr lang="en-GB" altLang="en-US" sz="1000" dirty="0"/>
            </a:br>
            <a:r>
              <a:rPr lang="en-GB" altLang="en-US" sz="1000" dirty="0">
                <a:hlinkClick r:id="rId4"/>
              </a:rPr>
              <a:t>http://doi.org/10.2760/463561</a:t>
            </a:r>
            <a:r>
              <a:rPr lang="en-GB" altLang="en-US" sz="1000" dirty="0"/>
              <a:t> </a:t>
            </a:r>
          </a:p>
          <a:p>
            <a:r>
              <a:rPr lang="en-GB" altLang="en-US" sz="1000" dirty="0"/>
              <a:t>Fruit and vegetables producer organisations: </a:t>
            </a:r>
            <a:r>
              <a:rPr lang="en-GB" altLang="en-US" sz="1000" i="0" dirty="0"/>
              <a:t/>
            </a:r>
            <a:br>
              <a:rPr lang="en-GB" altLang="en-US" sz="1000" i="0" dirty="0"/>
            </a:br>
            <a:r>
              <a:rPr lang="en-GB" altLang="en-US" sz="1000" dirty="0">
                <a:hlinkClick r:id="rId5"/>
              </a:rPr>
              <a:t>http://doi.org/10.2760/758545</a:t>
            </a:r>
            <a:r>
              <a:rPr lang="en-GB" altLang="en-US" sz="1000" dirty="0"/>
              <a:t> </a:t>
            </a:r>
          </a:p>
          <a:p>
            <a:r>
              <a:rPr lang="en-GB" altLang="en-US" sz="1000" dirty="0"/>
              <a:t>Factors supporting the development of producer organizations and their impacts: </a:t>
            </a:r>
            <a:br>
              <a:rPr lang="en-GB" altLang="en-US" sz="1000" dirty="0"/>
            </a:br>
            <a:r>
              <a:rPr lang="en-GB" altLang="en-US" sz="1000" dirty="0">
                <a:hlinkClick r:id="rId6"/>
              </a:rPr>
              <a:t>http://doi.org/10.2791/21346</a:t>
            </a:r>
            <a:r>
              <a:rPr lang="en-GB" altLang="en-US" sz="1000" dirty="0"/>
              <a:t> </a:t>
            </a:r>
          </a:p>
          <a:p>
            <a:r>
              <a:rPr lang="en-GB" altLang="en-US" sz="1000" dirty="0"/>
              <a:t>Improving market outcomes: Enhancing the position of farmers in the supply chain: </a:t>
            </a:r>
            <a:br>
              <a:rPr lang="en-GB" altLang="en-US" sz="1000" dirty="0"/>
            </a:br>
            <a:r>
              <a:rPr lang="en-GB" altLang="en-US" sz="1000" dirty="0">
                <a:hlinkClick r:id="rId7"/>
              </a:rPr>
              <a:t>https://ec.europa.eu/agriculture/sites/agriculture/files/agri-markets-task-force/improving-markets-outcomes_en.pdf</a:t>
            </a:r>
            <a:r>
              <a:rPr lang="en-GB" altLang="en-US" sz="1000" dirty="0"/>
              <a:t> </a:t>
            </a:r>
          </a:p>
          <a:p>
            <a:r>
              <a:rPr lang="en-GB" altLang="en-US" sz="1000" dirty="0"/>
              <a:t>Assessing efficiencies generated by agricultural producer organisations: </a:t>
            </a:r>
            <a:br>
              <a:rPr lang="en-GB" altLang="en-US" sz="1000" dirty="0"/>
            </a:br>
            <a:r>
              <a:rPr lang="en-GB" altLang="en-US" sz="1000" dirty="0">
                <a:hlinkClick r:id="rId8"/>
              </a:rPr>
              <a:t>http://doi.org/10.2763/76733</a:t>
            </a:r>
            <a:r>
              <a:rPr lang="en-GB" altLang="en-US" sz="1000" dirty="0"/>
              <a:t> </a:t>
            </a:r>
          </a:p>
          <a:p>
            <a:r>
              <a:rPr lang="en-GB" altLang="en-US" sz="1000" dirty="0"/>
              <a:t>Support for farmers’ cooperatives: </a:t>
            </a:r>
            <a:br>
              <a:rPr lang="en-GB" altLang="en-US" sz="1000" dirty="0"/>
            </a:br>
            <a:r>
              <a:rPr lang="en-GB" altLang="en-US" sz="1000" dirty="0">
                <a:hlinkClick r:id="rId9"/>
              </a:rPr>
              <a:t>https://ec.europa.eu/agriculture/sites/agriculture/files/external-studies/2012/support-farmers-coop/fulltext_en.pdf</a:t>
            </a:r>
            <a:r>
              <a:rPr lang="en-GB" altLang="en-US" sz="1000" dirty="0"/>
              <a:t> </a:t>
            </a:r>
          </a:p>
          <a:p>
            <a:endParaRPr lang="en-GB" altLang="en-US" sz="1000" i="0"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57</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275530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7544" y="3933056"/>
            <a:ext cx="8219256" cy="1872208"/>
          </a:xfrm>
        </p:spPr>
        <p:txBody>
          <a:bodyPr/>
          <a:lstStyle/>
          <a:p>
            <a:r>
              <a:rPr lang="en-IE" sz="2400" spc="70" dirty="0" smtClean="0"/>
              <a:t>AGRI-G1@ec.europa.eu</a:t>
            </a:r>
            <a:endParaRPr lang="en-IE" sz="2400" spc="70" dirty="0"/>
          </a:p>
        </p:txBody>
      </p:sp>
    </p:spTree>
    <p:extLst>
      <p:ext uri="{BB962C8B-B14F-4D97-AF65-F5344CB8AC3E}">
        <p14:creationId xmlns:p14="http://schemas.microsoft.com/office/powerpoint/2010/main" val="384320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altLang="en-US" dirty="0"/>
              <a:t>Structure of the EU food supply chain</a:t>
            </a:r>
            <a:endParaRPr lang="en-IE" dirty="0"/>
          </a:p>
        </p:txBody>
      </p:sp>
      <p:sp>
        <p:nvSpPr>
          <p:cNvPr id="3" name="Content Placeholder 2"/>
          <p:cNvSpPr>
            <a:spLocks noGrp="1"/>
          </p:cNvSpPr>
          <p:nvPr>
            <p:ph idx="1"/>
          </p:nvPr>
        </p:nvSpPr>
        <p:spPr>
          <a:xfrm>
            <a:off x="468312" y="1700808"/>
            <a:ext cx="8218487" cy="4176712"/>
          </a:xfrm>
        </p:spPr>
        <p:txBody>
          <a:bodyPr/>
          <a:lstStyle/>
          <a:p>
            <a:r>
              <a:rPr lang="en-IE" altLang="en-US" u="sng" dirty="0"/>
              <a:t>10 million</a:t>
            </a:r>
            <a:r>
              <a:rPr lang="en-IE" altLang="en-US" dirty="0"/>
              <a:t> small and fragmented </a:t>
            </a:r>
            <a:br>
              <a:rPr lang="en-IE" altLang="en-US" dirty="0"/>
            </a:br>
            <a:r>
              <a:rPr lang="en-IE" altLang="en-US" dirty="0"/>
              <a:t>agricultural holdings</a:t>
            </a:r>
          </a:p>
          <a:p>
            <a:r>
              <a:rPr lang="en-IE" altLang="en-US" u="sng" dirty="0"/>
              <a:t>A few</a:t>
            </a:r>
            <a:r>
              <a:rPr lang="en-IE" altLang="en-US" dirty="0"/>
              <a:t> large </a:t>
            </a:r>
            <a:r>
              <a:rPr lang="en-IE" altLang="en-US" dirty="0">
                <a:solidFill>
                  <a:srgbClr val="C00000"/>
                </a:solidFill>
              </a:rPr>
              <a:t>manufacturers</a:t>
            </a:r>
            <a:r>
              <a:rPr lang="en-IE" altLang="en-US" dirty="0"/>
              <a:t> generate </a:t>
            </a:r>
            <a:br>
              <a:rPr lang="en-IE" altLang="en-US" dirty="0"/>
            </a:br>
            <a:r>
              <a:rPr lang="en-IE" altLang="en-US" dirty="0"/>
              <a:t>90 percent of the turnover</a:t>
            </a:r>
          </a:p>
          <a:p>
            <a:r>
              <a:rPr lang="en-IE" altLang="en-US" u="sng" dirty="0"/>
              <a:t>A few</a:t>
            </a:r>
            <a:r>
              <a:rPr lang="en-IE" altLang="en-US" dirty="0"/>
              <a:t> large food &amp; drink </a:t>
            </a:r>
            <a:r>
              <a:rPr lang="en-IE" altLang="en-US" dirty="0">
                <a:solidFill>
                  <a:srgbClr val="C00000"/>
                </a:solidFill>
              </a:rPr>
              <a:t>retailers</a:t>
            </a:r>
            <a:r>
              <a:rPr lang="en-IE" altLang="en-US" dirty="0"/>
              <a:t> </a:t>
            </a:r>
            <a:br>
              <a:rPr lang="en-IE" altLang="en-US" dirty="0"/>
            </a:br>
            <a:r>
              <a:rPr lang="en-IE" altLang="en-US" dirty="0"/>
              <a:t>dominate the market </a:t>
            </a:r>
          </a:p>
          <a:p>
            <a:r>
              <a:rPr lang="en-IE" altLang="en-US" u="sng" dirty="0"/>
              <a:t>500 million</a:t>
            </a:r>
            <a:r>
              <a:rPr lang="en-IE" altLang="en-US" dirty="0"/>
              <a:t> individual consumers </a:t>
            </a:r>
            <a:br>
              <a:rPr lang="en-IE" altLang="en-US" dirty="0"/>
            </a:br>
            <a:r>
              <a:rPr lang="en-IE" altLang="en-US" dirty="0"/>
              <a:t>dispersed across 28 MSs</a:t>
            </a:r>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ight Brace 10"/>
          <p:cNvSpPr/>
          <p:nvPr/>
        </p:nvSpPr>
        <p:spPr bwMode="auto">
          <a:xfrm>
            <a:off x="6120172" y="2564904"/>
            <a:ext cx="360363" cy="1765300"/>
          </a:xfrm>
          <a:prstGeom prst="rightBrace">
            <a:avLst/>
          </a:prstGeom>
          <a:noFill/>
          <a:ln w="28575" cap="flat" cmpd="sng" algn="ctr">
            <a:solidFill>
              <a:srgbClr val="0F549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IE" sz="7600" b="1" i="0" u="none" strike="noStrike" cap="none" normalizeH="0" baseline="0">
              <a:ln>
                <a:noFill/>
              </a:ln>
              <a:solidFill>
                <a:srgbClr val="FFD624"/>
              </a:solidFill>
              <a:effectLst/>
              <a:latin typeface="Verdana" pitchFamily="34" charset="0"/>
            </a:endParaRPr>
          </a:p>
        </p:txBody>
      </p:sp>
      <p:grpSp>
        <p:nvGrpSpPr>
          <p:cNvPr id="26" name="Group 25"/>
          <p:cNvGrpSpPr/>
          <p:nvPr/>
        </p:nvGrpSpPr>
        <p:grpSpPr>
          <a:xfrm>
            <a:off x="6084168" y="1589484"/>
            <a:ext cx="2880643" cy="4132800"/>
            <a:chOff x="6155853" y="1589484"/>
            <a:chExt cx="2880643" cy="4132800"/>
          </a:xfrm>
        </p:grpSpPr>
        <p:grpSp>
          <p:nvGrpSpPr>
            <p:cNvPr id="9" name="Group 8"/>
            <p:cNvGrpSpPr/>
            <p:nvPr/>
          </p:nvGrpSpPr>
          <p:grpSpPr>
            <a:xfrm>
              <a:off x="6155853" y="1589484"/>
              <a:ext cx="2880643" cy="4132800"/>
              <a:chOff x="6155853" y="1582652"/>
              <a:chExt cx="2880643" cy="4132800"/>
            </a:xfrm>
          </p:grpSpPr>
          <p:sp>
            <p:nvSpPr>
              <p:cNvPr id="6" name="Isosceles Triangle 5"/>
              <p:cNvSpPr/>
              <p:nvPr/>
            </p:nvSpPr>
            <p:spPr>
              <a:xfrm>
                <a:off x="6155853" y="4214256"/>
                <a:ext cx="2880643" cy="1501196"/>
              </a:xfrm>
              <a:prstGeom prst="triangle">
                <a:avLst/>
              </a:prstGeom>
              <a:solidFill>
                <a:srgbClr val="0F5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sp>
            <p:nvSpPr>
              <p:cNvPr id="7" name="Isosceles Triangle 6"/>
              <p:cNvSpPr/>
              <p:nvPr/>
            </p:nvSpPr>
            <p:spPr>
              <a:xfrm flipV="1">
                <a:off x="6732711" y="1582652"/>
                <a:ext cx="1727398" cy="1227448"/>
              </a:xfrm>
              <a:prstGeom prst="triangle">
                <a:avLst/>
              </a:prstGeom>
              <a:solidFill>
                <a:srgbClr val="0F54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dirty="0"/>
              </a:p>
            </p:txBody>
          </p:sp>
          <p:sp>
            <p:nvSpPr>
              <p:cNvPr id="8" name="Rectangle 7"/>
              <p:cNvSpPr/>
              <p:nvPr/>
            </p:nvSpPr>
            <p:spPr>
              <a:xfrm>
                <a:off x="7452320" y="2592972"/>
                <a:ext cx="288032" cy="1765300"/>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grpSp>
        <p:sp>
          <p:nvSpPr>
            <p:cNvPr id="12" name="TextBox 11"/>
            <p:cNvSpPr txBox="1"/>
            <p:nvPr/>
          </p:nvSpPr>
          <p:spPr>
            <a:xfrm rot="16200000">
              <a:off x="5930616" y="3223674"/>
              <a:ext cx="1964449" cy="430887"/>
            </a:xfrm>
            <a:prstGeom prst="rect">
              <a:avLst/>
            </a:prstGeom>
            <a:noFill/>
          </p:spPr>
          <p:txBody>
            <a:bodyPr wrap="none" rtlCol="0">
              <a:spAutoFit/>
            </a:bodyPr>
            <a:lstStyle/>
            <a:p>
              <a:r>
                <a:rPr lang="en-IE" sz="2200" b="0" dirty="0">
                  <a:solidFill>
                    <a:srgbClr val="C00000"/>
                  </a:solidFill>
                </a:rPr>
                <a:t>Gatekeepers</a:t>
              </a:r>
            </a:p>
          </p:txBody>
        </p:sp>
        <p:sp>
          <p:nvSpPr>
            <p:cNvPr id="13" name="TextBox 12"/>
            <p:cNvSpPr txBox="1"/>
            <p:nvPr/>
          </p:nvSpPr>
          <p:spPr>
            <a:xfrm>
              <a:off x="6984268" y="1592796"/>
              <a:ext cx="1226939" cy="400110"/>
            </a:xfrm>
            <a:prstGeom prst="rect">
              <a:avLst/>
            </a:prstGeom>
            <a:noFill/>
          </p:spPr>
          <p:txBody>
            <a:bodyPr wrap="none" rtlCol="0">
              <a:spAutoFit/>
            </a:bodyPr>
            <a:lstStyle/>
            <a:p>
              <a:r>
                <a:rPr lang="en-IE" sz="2000" b="0" dirty="0">
                  <a:solidFill>
                    <a:schemeClr val="bg1"/>
                  </a:solidFill>
                </a:rPr>
                <a:t>Farmers</a:t>
              </a:r>
            </a:p>
          </p:txBody>
        </p:sp>
        <p:sp>
          <p:nvSpPr>
            <p:cNvPr id="14" name="TextBox 13"/>
            <p:cNvSpPr txBox="1"/>
            <p:nvPr/>
          </p:nvSpPr>
          <p:spPr>
            <a:xfrm>
              <a:off x="6803471" y="5081118"/>
              <a:ext cx="1620957" cy="400110"/>
            </a:xfrm>
            <a:prstGeom prst="rect">
              <a:avLst/>
            </a:prstGeom>
            <a:noFill/>
          </p:spPr>
          <p:txBody>
            <a:bodyPr wrap="none" rtlCol="0">
              <a:spAutoFit/>
            </a:bodyPr>
            <a:lstStyle/>
            <a:p>
              <a:r>
                <a:rPr lang="en-IE" sz="2000" b="0" dirty="0">
                  <a:solidFill>
                    <a:schemeClr val="bg1"/>
                  </a:solidFill>
                </a:rPr>
                <a:t>Consumers</a:t>
              </a:r>
            </a:p>
          </p:txBody>
        </p:sp>
        <p:cxnSp>
          <p:nvCxnSpPr>
            <p:cNvPr id="16" name="Straight Arrow Connector 15"/>
            <p:cNvCxnSpPr/>
            <p:nvPr/>
          </p:nvCxnSpPr>
          <p:spPr bwMode="auto">
            <a:xfrm flipH="1">
              <a:off x="7596336" y="2126946"/>
              <a:ext cx="9751" cy="2850226"/>
            </a:xfrm>
            <a:prstGeom prst="straightConnector1">
              <a:avLst/>
            </a:prstGeom>
            <a:noFill/>
            <a:ln w="38100" cap="flat" cmpd="sng" algn="ctr">
              <a:solidFill>
                <a:schemeClr val="bg1"/>
              </a:solidFill>
              <a:prstDash val="lgDash"/>
              <a:round/>
              <a:headEnd type="none" w="med" len="med"/>
              <a:tailEnd type="stealth"/>
            </a:ln>
            <a:effectLst/>
          </p:spPr>
        </p:cxnSp>
        <p:cxnSp>
          <p:nvCxnSpPr>
            <p:cNvPr id="17" name="Straight Arrow Connector 16"/>
            <p:cNvCxnSpPr/>
            <p:nvPr/>
          </p:nvCxnSpPr>
          <p:spPr bwMode="auto">
            <a:xfrm>
              <a:off x="7282196" y="2024844"/>
              <a:ext cx="189140" cy="336209"/>
            </a:xfrm>
            <a:prstGeom prst="straightConnector1">
              <a:avLst/>
            </a:prstGeom>
            <a:noFill/>
            <a:ln w="38100" cap="flat" cmpd="sng" algn="ctr">
              <a:solidFill>
                <a:schemeClr val="bg1"/>
              </a:solidFill>
              <a:prstDash val="solid"/>
              <a:round/>
              <a:headEnd type="none" w="med" len="med"/>
              <a:tailEnd type="stealth"/>
            </a:ln>
            <a:effectLst/>
          </p:spPr>
        </p:cxnSp>
        <p:cxnSp>
          <p:nvCxnSpPr>
            <p:cNvPr id="20" name="Straight Arrow Connector 19"/>
            <p:cNvCxnSpPr/>
            <p:nvPr/>
          </p:nvCxnSpPr>
          <p:spPr bwMode="auto">
            <a:xfrm flipH="1">
              <a:off x="7740352" y="2024844"/>
              <a:ext cx="197634" cy="350442"/>
            </a:xfrm>
            <a:prstGeom prst="straightConnector1">
              <a:avLst/>
            </a:prstGeom>
            <a:noFill/>
            <a:ln w="38100" cap="flat" cmpd="sng" algn="ctr">
              <a:solidFill>
                <a:schemeClr val="bg1"/>
              </a:solidFill>
              <a:prstDash val="solid"/>
              <a:round/>
              <a:headEnd type="none" w="med" len="med"/>
              <a:tailEnd type="stealth"/>
            </a:ln>
            <a:effectLst/>
          </p:spPr>
        </p:cxnSp>
        <p:cxnSp>
          <p:nvCxnSpPr>
            <p:cNvPr id="24" name="Straight Arrow Connector 23"/>
            <p:cNvCxnSpPr/>
            <p:nvPr/>
          </p:nvCxnSpPr>
          <p:spPr bwMode="auto">
            <a:xfrm flipH="1">
              <a:off x="7272300" y="4554722"/>
              <a:ext cx="197634" cy="350442"/>
            </a:xfrm>
            <a:prstGeom prst="straightConnector1">
              <a:avLst/>
            </a:prstGeom>
            <a:noFill/>
            <a:ln w="38100" cap="flat" cmpd="sng" algn="ctr">
              <a:solidFill>
                <a:schemeClr val="bg1"/>
              </a:solidFill>
              <a:prstDash val="solid"/>
              <a:round/>
              <a:headEnd type="none" w="med" len="med"/>
              <a:tailEnd type="stealth"/>
            </a:ln>
            <a:effectLst/>
          </p:spPr>
        </p:cxnSp>
        <p:cxnSp>
          <p:nvCxnSpPr>
            <p:cNvPr id="25" name="Straight Arrow Connector 24"/>
            <p:cNvCxnSpPr/>
            <p:nvPr/>
          </p:nvCxnSpPr>
          <p:spPr bwMode="auto">
            <a:xfrm>
              <a:off x="7731232" y="4568955"/>
              <a:ext cx="189140" cy="336209"/>
            </a:xfrm>
            <a:prstGeom prst="straightConnector1">
              <a:avLst/>
            </a:prstGeom>
            <a:noFill/>
            <a:ln w="38100" cap="flat" cmpd="sng" algn="ctr">
              <a:solidFill>
                <a:schemeClr val="bg1"/>
              </a:solidFill>
              <a:prstDash val="solid"/>
              <a:round/>
              <a:headEnd type="none" w="med" len="med"/>
              <a:tailEnd type="stealth"/>
            </a:ln>
            <a:effectLst/>
          </p:spPr>
        </p:cxnSp>
      </p:grpSp>
    </p:spTree>
    <p:extLst>
      <p:ext uri="{BB962C8B-B14F-4D97-AF65-F5344CB8AC3E}">
        <p14:creationId xmlns:p14="http://schemas.microsoft.com/office/powerpoint/2010/main" val="103471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altLang="en-US" dirty="0"/>
              <a:t>Market power of farmers </a:t>
            </a:r>
            <a:endParaRPr lang="en-IE" dirty="0"/>
          </a:p>
        </p:txBody>
      </p:sp>
      <p:sp>
        <p:nvSpPr>
          <p:cNvPr id="3" name="Content Placeholder 2"/>
          <p:cNvSpPr>
            <a:spLocks noGrp="1"/>
          </p:cNvSpPr>
          <p:nvPr>
            <p:ph idx="1"/>
          </p:nvPr>
        </p:nvSpPr>
        <p:spPr>
          <a:xfrm>
            <a:off x="468312" y="1700808"/>
            <a:ext cx="8218487" cy="4176712"/>
          </a:xfrm>
        </p:spPr>
        <p:txBody>
          <a:bodyPr/>
          <a:lstStyle/>
          <a:p>
            <a:r>
              <a:rPr lang="en-IE" altLang="en-US" dirty="0"/>
              <a:t>Many small farmers </a:t>
            </a:r>
            <a:r>
              <a:rPr lang="en-IE" altLang="en-US" dirty="0">
                <a:solidFill>
                  <a:srgbClr val="317B1F"/>
                </a:solidFill>
              </a:rPr>
              <a:t>individually</a:t>
            </a:r>
            <a:r>
              <a:rPr lang="en-IE" altLang="en-US" dirty="0"/>
              <a:t> face</a:t>
            </a:r>
            <a:br>
              <a:rPr lang="en-IE" altLang="en-US" dirty="0"/>
            </a:br>
            <a:r>
              <a:rPr lang="en-IE" altLang="en-US" dirty="0"/>
              <a:t>few consolidated </a:t>
            </a:r>
            <a:r>
              <a:rPr lang="en-IE" altLang="en-US" dirty="0">
                <a:solidFill>
                  <a:srgbClr val="C00000"/>
                </a:solidFill>
              </a:rPr>
              <a:t>downstream operators </a:t>
            </a:r>
          </a:p>
          <a:p>
            <a:pPr marL="0" indent="0" algn="ctr">
              <a:buNone/>
            </a:pPr>
            <a:r>
              <a:rPr lang="en-IE" altLang="en-US" dirty="0">
                <a:sym typeface="Webdings" panose="05030102010509060703" pitchFamily="18" charset="2"/>
              </a:rPr>
              <a:t>	</a:t>
            </a:r>
          </a:p>
          <a:p>
            <a:pPr marL="0" indent="0" algn="ctr">
              <a:buNone/>
            </a:pPr>
            <a:r>
              <a:rPr lang="en-IE" altLang="en-US" dirty="0">
                <a:sym typeface="Webdings" panose="05030102010509060703" pitchFamily="18" charset="2"/>
              </a:rPr>
              <a:t>	</a:t>
            </a:r>
          </a:p>
          <a:p>
            <a:pPr marL="0" indent="0" algn="ctr">
              <a:buNone/>
            </a:pPr>
            <a:r>
              <a:rPr lang="en-IE" altLang="en-US" dirty="0">
                <a:sym typeface="Webdings" panose="05030102010509060703" pitchFamily="18" charset="2"/>
              </a:rPr>
              <a:t>	</a:t>
            </a:r>
          </a:p>
          <a:p>
            <a:pPr marL="0" indent="0" algn="ctr">
              <a:buNone/>
            </a:pPr>
            <a:r>
              <a:rPr lang="en-IE" altLang="en-US" dirty="0">
                <a:sym typeface="Webdings" panose="05030102010509060703" pitchFamily="18" charset="2"/>
              </a:rPr>
              <a:t>	</a:t>
            </a:r>
          </a:p>
          <a:p>
            <a:pPr marL="0" indent="0" algn="ctr">
              <a:buNone/>
            </a:pPr>
            <a:r>
              <a:rPr lang="en-IE" altLang="en-US" dirty="0">
                <a:sym typeface="Webdings" panose="05030102010509060703" pitchFamily="18" charset="2"/>
              </a:rPr>
              <a:t></a:t>
            </a:r>
            <a:r>
              <a:rPr lang="en-IE" altLang="en-US" dirty="0">
                <a:solidFill>
                  <a:srgbClr val="317B1F"/>
                </a:solidFill>
                <a:sym typeface="Webdings" panose="05030102010509060703" pitchFamily="18" charset="2"/>
              </a:rPr>
              <a:t></a:t>
            </a:r>
            <a:r>
              <a:rPr lang="en-IE" altLang="en-US" dirty="0">
                <a:sym typeface="Webdings" panose="05030102010509060703" pitchFamily="18" charset="2"/>
              </a:rPr>
              <a:t>	</a:t>
            </a:r>
          </a:p>
          <a:p>
            <a:pPr marL="0" indent="0" algn="ctr">
              <a:buNone/>
            </a:pPr>
            <a:r>
              <a:rPr lang="en-IE" altLang="en-US" sz="8000" dirty="0">
                <a:solidFill>
                  <a:srgbClr val="C00000"/>
                </a:solidFill>
                <a:sym typeface="Webdings" panose="05030102010509060703" pitchFamily="18" charset="2"/>
              </a:rPr>
              <a:t></a:t>
            </a:r>
            <a:r>
              <a:rPr lang="en-IE" altLang="en-US" sz="8000" dirty="0">
                <a:sym typeface="Webdings" panose="05030102010509060703" pitchFamily="18" charset="2"/>
              </a:rPr>
              <a:t>	</a:t>
            </a:r>
            <a:endParaRPr lang="en-IE" altLang="en-US" dirty="0"/>
          </a:p>
          <a:p>
            <a:endParaRPr lang="en-IE" altLang="en-US"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4545124"/>
            <a:ext cx="1224136" cy="1224136"/>
          </a:xfrm>
          <a:prstGeom prst="rect">
            <a:avLst/>
          </a:prstGeom>
        </p:spPr>
      </p:pic>
      <p:cxnSp>
        <p:nvCxnSpPr>
          <p:cNvPr id="13" name="Straight Arrow Connector 12"/>
          <p:cNvCxnSpPr/>
          <p:nvPr/>
        </p:nvCxnSpPr>
        <p:spPr bwMode="auto">
          <a:xfrm>
            <a:off x="2663788" y="5121188"/>
            <a:ext cx="144016" cy="324036"/>
          </a:xfrm>
          <a:prstGeom prst="straightConnector1">
            <a:avLst/>
          </a:prstGeom>
          <a:noFill/>
          <a:ln w="38100" cap="flat" cmpd="sng" algn="ctr">
            <a:solidFill>
              <a:srgbClr val="C00000"/>
            </a:solidFill>
            <a:prstDash val="solid"/>
            <a:round/>
            <a:headEnd type="stealth"/>
            <a:tailEnd type="stealth"/>
          </a:ln>
          <a:effectLst/>
        </p:spPr>
      </p:cxnSp>
      <p:cxnSp>
        <p:nvCxnSpPr>
          <p:cNvPr id="16" name="Straight Arrow Connector 15"/>
          <p:cNvCxnSpPr/>
          <p:nvPr/>
        </p:nvCxnSpPr>
        <p:spPr bwMode="auto">
          <a:xfrm>
            <a:off x="2663788" y="5121188"/>
            <a:ext cx="1008112" cy="432048"/>
          </a:xfrm>
          <a:prstGeom prst="straightConnector1">
            <a:avLst/>
          </a:prstGeom>
          <a:noFill/>
          <a:ln w="38100" cap="flat" cmpd="sng" algn="ctr">
            <a:solidFill>
              <a:srgbClr val="C00000"/>
            </a:solidFill>
            <a:prstDash val="solid"/>
            <a:round/>
            <a:headEnd type="stealth"/>
            <a:tailEnd type="stealth"/>
          </a:ln>
          <a:effectLst/>
        </p:spPr>
      </p:cxnSp>
      <p:cxnSp>
        <p:nvCxnSpPr>
          <p:cNvPr id="20" name="Straight Arrow Connector 19"/>
          <p:cNvCxnSpPr/>
          <p:nvPr/>
        </p:nvCxnSpPr>
        <p:spPr bwMode="auto">
          <a:xfrm>
            <a:off x="2735796" y="5121188"/>
            <a:ext cx="1980220" cy="432048"/>
          </a:xfrm>
          <a:prstGeom prst="straightConnector1">
            <a:avLst/>
          </a:prstGeom>
          <a:noFill/>
          <a:ln w="38100" cap="flat" cmpd="sng" algn="ctr">
            <a:solidFill>
              <a:srgbClr val="C00000"/>
            </a:solidFill>
            <a:prstDash val="solid"/>
            <a:round/>
            <a:headEnd type="stealth"/>
            <a:tailEnd type="stealth"/>
          </a:ln>
          <a:effectLst/>
        </p:spPr>
      </p:cxnSp>
      <p:cxnSp>
        <p:nvCxnSpPr>
          <p:cNvPr id="23" name="Straight Arrow Connector 22"/>
          <p:cNvCxnSpPr/>
          <p:nvPr/>
        </p:nvCxnSpPr>
        <p:spPr bwMode="auto">
          <a:xfrm>
            <a:off x="2663788" y="5121188"/>
            <a:ext cx="3024336" cy="432048"/>
          </a:xfrm>
          <a:prstGeom prst="straightConnector1">
            <a:avLst/>
          </a:prstGeom>
          <a:noFill/>
          <a:ln w="38100" cap="flat" cmpd="sng" algn="ctr">
            <a:solidFill>
              <a:srgbClr val="C00000"/>
            </a:solidFill>
            <a:prstDash val="solid"/>
            <a:round/>
            <a:headEnd type="stealth"/>
            <a:tailEnd type="stealth"/>
          </a:ln>
          <a:effectLst/>
        </p:spPr>
      </p:cxnSp>
    </p:spTree>
    <p:extLst>
      <p:ext uri="{BB962C8B-B14F-4D97-AF65-F5344CB8AC3E}">
        <p14:creationId xmlns:p14="http://schemas.microsoft.com/office/powerpoint/2010/main" val="135591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000"/>
                            </p:stCondLst>
                            <p:childTnLst>
                              <p:par>
                                <p:cTn id="13" presetID="10" presetClass="entr" presetSubtype="0" fill="hold" nodeType="after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750"/>
                            </p:stCondLst>
                            <p:childTnLst>
                              <p:par>
                                <p:cTn id="17" presetID="10" presetClass="entr" presetSubtype="0" fill="hold" nodeType="afterEffect">
                                  <p:stCondLst>
                                    <p:cond delay="25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3500"/>
                            </p:stCondLst>
                            <p:childTnLst>
                              <p:par>
                                <p:cTn id="21" presetID="10" presetClass="entr" presetSubtype="0" fill="hold" nodeType="after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altLang="en-US" dirty="0"/>
              <a:t>Greater market power of POs </a:t>
            </a:r>
            <a:endParaRPr lang="en-IE" dirty="0"/>
          </a:p>
        </p:txBody>
      </p:sp>
      <p:sp>
        <p:nvSpPr>
          <p:cNvPr id="3" name="Content Placeholder 2"/>
          <p:cNvSpPr>
            <a:spLocks noGrp="1"/>
          </p:cNvSpPr>
          <p:nvPr>
            <p:ph idx="1"/>
          </p:nvPr>
        </p:nvSpPr>
        <p:spPr>
          <a:xfrm>
            <a:off x="468312" y="1700808"/>
            <a:ext cx="8218487" cy="4176712"/>
          </a:xfrm>
        </p:spPr>
        <p:txBody>
          <a:bodyPr/>
          <a:lstStyle/>
          <a:p>
            <a:r>
              <a:rPr lang="en-US" altLang="en-US" dirty="0"/>
              <a:t>Horizontal cooperation between farmers can help balance the economic asymmetry within the FSC </a:t>
            </a:r>
            <a:endParaRPr lang="en-IE" altLang="en-US" dirty="0"/>
          </a:p>
          <a:p>
            <a:pPr marL="0" indent="0" algn="ctr">
              <a:buNone/>
            </a:pPr>
            <a:r>
              <a:rPr lang="en-IE" altLang="en-US" dirty="0">
                <a:solidFill>
                  <a:srgbClr val="317B1F"/>
                </a:solidFill>
                <a:sym typeface="Webdings" panose="05030102010509060703" pitchFamily="18" charset="2"/>
              </a:rPr>
              <a:t></a:t>
            </a:r>
            <a:r>
              <a:rPr lang="en-IE" altLang="en-US" dirty="0">
                <a:sym typeface="Webdings" panose="05030102010509060703" pitchFamily="18" charset="2"/>
              </a:rPr>
              <a:t>	</a:t>
            </a:r>
          </a:p>
          <a:p>
            <a:pPr marL="0" indent="0" algn="ctr">
              <a:buNone/>
            </a:pPr>
            <a:r>
              <a:rPr lang="en-IE" altLang="en-US" dirty="0">
                <a:solidFill>
                  <a:srgbClr val="317B1F"/>
                </a:solidFill>
                <a:sym typeface="Webdings" panose="05030102010509060703" pitchFamily="18" charset="2"/>
              </a:rPr>
              <a:t></a:t>
            </a:r>
            <a:r>
              <a:rPr lang="en-IE" altLang="en-US" dirty="0">
                <a:sym typeface="Webdings" panose="05030102010509060703" pitchFamily="18" charset="2"/>
              </a:rPr>
              <a:t>	</a:t>
            </a:r>
          </a:p>
          <a:p>
            <a:pPr marL="0" indent="0" algn="ctr">
              <a:buNone/>
            </a:pPr>
            <a:r>
              <a:rPr lang="en-IE" altLang="en-US" dirty="0">
                <a:solidFill>
                  <a:srgbClr val="317B1F"/>
                </a:solidFill>
                <a:sym typeface="Webdings" panose="05030102010509060703" pitchFamily="18" charset="2"/>
              </a:rPr>
              <a:t></a:t>
            </a:r>
            <a:r>
              <a:rPr lang="en-IE" altLang="en-US" dirty="0">
                <a:sym typeface="Webdings" panose="05030102010509060703" pitchFamily="18" charset="2"/>
              </a:rPr>
              <a:t>	</a:t>
            </a:r>
          </a:p>
          <a:p>
            <a:pPr marL="0" indent="0" algn="ctr">
              <a:buNone/>
            </a:pPr>
            <a:r>
              <a:rPr lang="en-IE" altLang="en-US" dirty="0">
                <a:solidFill>
                  <a:srgbClr val="317B1F"/>
                </a:solidFill>
                <a:sym typeface="Webdings" panose="05030102010509060703" pitchFamily="18" charset="2"/>
              </a:rPr>
              <a:t></a:t>
            </a:r>
            <a:r>
              <a:rPr lang="en-IE" altLang="en-US" dirty="0">
                <a:sym typeface="Webdings" panose="05030102010509060703" pitchFamily="18" charset="2"/>
              </a:rPr>
              <a:t>	</a:t>
            </a:r>
          </a:p>
          <a:p>
            <a:pPr marL="0" indent="0" algn="ctr">
              <a:buNone/>
            </a:pPr>
            <a:r>
              <a:rPr lang="en-IE" altLang="en-US" dirty="0">
                <a:solidFill>
                  <a:srgbClr val="317B1F"/>
                </a:solidFill>
                <a:sym typeface="Webdings" panose="05030102010509060703" pitchFamily="18" charset="2"/>
              </a:rPr>
              <a:t></a:t>
            </a:r>
            <a:r>
              <a:rPr lang="en-IE" altLang="en-US" dirty="0">
                <a:sym typeface="Webdings" panose="05030102010509060703" pitchFamily="18" charset="2"/>
              </a:rPr>
              <a:t>	</a:t>
            </a:r>
          </a:p>
          <a:p>
            <a:pPr marL="0" indent="0" algn="ctr">
              <a:buNone/>
            </a:pPr>
            <a:r>
              <a:rPr lang="en-IE" altLang="en-US" sz="8000" dirty="0">
                <a:solidFill>
                  <a:srgbClr val="C00000"/>
                </a:solidFill>
                <a:sym typeface="Webdings" panose="05030102010509060703" pitchFamily="18" charset="2"/>
              </a:rPr>
              <a:t>	</a:t>
            </a:r>
            <a:endParaRPr lang="en-IE" altLang="en-US" dirty="0">
              <a:solidFill>
                <a:srgbClr val="C00000"/>
              </a:solidFill>
            </a:endParaRPr>
          </a:p>
          <a:p>
            <a:endParaRPr lang="en-IE" altLang="en-US"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p:nvPr/>
        </p:nvSpPr>
        <p:spPr>
          <a:xfrm>
            <a:off x="1367644" y="2600908"/>
            <a:ext cx="1404156" cy="2520280"/>
          </a:xfrm>
          <a:prstGeom prst="rect">
            <a:avLst/>
          </a:prstGeom>
          <a:solidFill>
            <a:srgbClr val="317B1F">
              <a:alpha val="10196"/>
            </a:srgbClr>
          </a:solidFill>
          <a:ln w="28575">
            <a:solidFill>
              <a:srgbClr val="317B1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IE" sz="1800" b="0"/>
          </a:p>
        </p:txBody>
      </p:sp>
      <p:cxnSp>
        <p:nvCxnSpPr>
          <p:cNvPr id="7" name="Straight Arrow Connector 6"/>
          <p:cNvCxnSpPr/>
          <p:nvPr/>
        </p:nvCxnSpPr>
        <p:spPr bwMode="auto">
          <a:xfrm>
            <a:off x="2663788" y="5121188"/>
            <a:ext cx="144016" cy="324036"/>
          </a:xfrm>
          <a:prstGeom prst="straightConnector1">
            <a:avLst/>
          </a:prstGeom>
          <a:noFill/>
          <a:ln w="38100" cap="flat" cmpd="sng" algn="ctr">
            <a:solidFill>
              <a:srgbClr val="C00000"/>
            </a:solidFill>
            <a:prstDash val="solid"/>
            <a:round/>
            <a:headEnd type="stealth"/>
            <a:tailEnd type="stealth"/>
          </a:ln>
          <a:effectLst/>
        </p:spPr>
      </p:cxnSp>
      <p:cxnSp>
        <p:nvCxnSpPr>
          <p:cNvPr id="9" name="Straight Arrow Connector 8"/>
          <p:cNvCxnSpPr/>
          <p:nvPr/>
        </p:nvCxnSpPr>
        <p:spPr bwMode="auto">
          <a:xfrm>
            <a:off x="2663788" y="5121188"/>
            <a:ext cx="1008112" cy="432048"/>
          </a:xfrm>
          <a:prstGeom prst="straightConnector1">
            <a:avLst/>
          </a:prstGeom>
          <a:noFill/>
          <a:ln w="38100" cap="flat" cmpd="sng" algn="ctr">
            <a:solidFill>
              <a:srgbClr val="C00000"/>
            </a:solidFill>
            <a:prstDash val="solid"/>
            <a:round/>
            <a:headEnd type="stealth"/>
            <a:tailEnd type="stealth"/>
          </a:ln>
          <a:effectLst/>
        </p:spPr>
      </p:cxnSp>
      <p:cxnSp>
        <p:nvCxnSpPr>
          <p:cNvPr id="10" name="Straight Arrow Connector 9"/>
          <p:cNvCxnSpPr/>
          <p:nvPr/>
        </p:nvCxnSpPr>
        <p:spPr bwMode="auto">
          <a:xfrm>
            <a:off x="2735796" y="5121188"/>
            <a:ext cx="1980220" cy="432048"/>
          </a:xfrm>
          <a:prstGeom prst="straightConnector1">
            <a:avLst/>
          </a:prstGeom>
          <a:noFill/>
          <a:ln w="38100" cap="flat" cmpd="sng" algn="ctr">
            <a:solidFill>
              <a:srgbClr val="C00000"/>
            </a:solidFill>
            <a:prstDash val="solid"/>
            <a:round/>
            <a:headEnd type="stealth"/>
            <a:tailEnd type="stealth"/>
          </a:ln>
          <a:effectLst/>
        </p:spPr>
      </p:cxnSp>
      <p:cxnSp>
        <p:nvCxnSpPr>
          <p:cNvPr id="11" name="Straight Arrow Connector 10"/>
          <p:cNvCxnSpPr/>
          <p:nvPr/>
        </p:nvCxnSpPr>
        <p:spPr bwMode="auto">
          <a:xfrm>
            <a:off x="2663788" y="5121188"/>
            <a:ext cx="3024336" cy="432048"/>
          </a:xfrm>
          <a:prstGeom prst="straightConnector1">
            <a:avLst/>
          </a:prstGeom>
          <a:noFill/>
          <a:ln w="38100" cap="flat" cmpd="sng" algn="ctr">
            <a:solidFill>
              <a:srgbClr val="C00000"/>
            </a:solidFill>
            <a:prstDash val="solid"/>
            <a:round/>
            <a:headEnd type="stealth"/>
            <a:tailEnd type="stealth"/>
          </a:ln>
          <a:effectLst/>
        </p:spPr>
      </p:cxnSp>
    </p:spTree>
    <p:extLst>
      <p:ext uri="{BB962C8B-B14F-4D97-AF65-F5344CB8AC3E}">
        <p14:creationId xmlns:p14="http://schemas.microsoft.com/office/powerpoint/2010/main" val="19585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64190"/>
            <a:ext cx="8207375" cy="848685"/>
          </a:xfrm>
        </p:spPr>
        <p:txBody>
          <a:bodyPr/>
          <a:lstStyle/>
          <a:p>
            <a:r>
              <a:rPr lang="en-IE" altLang="en-US" dirty="0"/>
              <a:t>Benefits of farmer cooperation</a:t>
            </a:r>
            <a:endParaRPr lang="en-IE" dirty="0"/>
          </a:p>
        </p:txBody>
      </p:sp>
      <p:sp>
        <p:nvSpPr>
          <p:cNvPr id="3" name="Content Placeholder 2"/>
          <p:cNvSpPr>
            <a:spLocks noGrp="1"/>
          </p:cNvSpPr>
          <p:nvPr>
            <p:ph idx="1"/>
          </p:nvPr>
        </p:nvSpPr>
        <p:spPr>
          <a:xfrm>
            <a:off x="468312" y="1700808"/>
            <a:ext cx="8218487" cy="4176712"/>
          </a:xfrm>
        </p:spPr>
        <p:txBody>
          <a:bodyPr/>
          <a:lstStyle/>
          <a:p>
            <a:r>
              <a:rPr lang="en-US" altLang="en-US" dirty="0"/>
              <a:t>Cooperation between farmers makes activities possible that can benefit them by generating added value that they could not achieve on their own, e.g. </a:t>
            </a:r>
          </a:p>
          <a:p>
            <a:pPr lvl="1"/>
            <a:r>
              <a:rPr lang="en-US" altLang="en-US" dirty="0"/>
              <a:t>better market access (e.g. thru concentration of supply, </a:t>
            </a:r>
            <a:br>
              <a:rPr lang="en-US" altLang="en-US" dirty="0"/>
            </a:br>
            <a:r>
              <a:rPr lang="en-US" altLang="en-US" dirty="0"/>
              <a:t>joint marketing or distribution) </a:t>
            </a:r>
          </a:p>
          <a:p>
            <a:pPr lvl="1"/>
            <a:r>
              <a:rPr lang="en-US" altLang="en-US" dirty="0"/>
              <a:t>greater contractual leverage vis-à-vis buyers of their products and suppliers of agricultural inputs</a:t>
            </a:r>
          </a:p>
          <a:p>
            <a:pPr lvl="1"/>
            <a:r>
              <a:rPr lang="en-US" altLang="en-US" dirty="0"/>
              <a:t>more efficient production (e.g. through better access to </a:t>
            </a:r>
            <a:br>
              <a:rPr lang="en-US" altLang="en-US" dirty="0"/>
            </a:br>
            <a:r>
              <a:rPr lang="en-US" altLang="en-US" dirty="0"/>
              <a:t>technical knowledge, risk management mechanisms) </a:t>
            </a:r>
            <a:endParaRPr lang="en-IE" altLang="en-US" dirty="0"/>
          </a:p>
        </p:txBody>
      </p:sp>
      <p:sp>
        <p:nvSpPr>
          <p:cNvPr id="4" name="Slide Number Placeholder 3"/>
          <p:cNvSpPr>
            <a:spLocks noGrp="1"/>
          </p:cNvSpPr>
          <p:nvPr>
            <p:ph type="sldNum" sz="quarter" idx="12"/>
          </p:nvPr>
        </p:nvSpPr>
        <p:spPr>
          <a:xfrm>
            <a:off x="468312" y="6381750"/>
            <a:ext cx="2132831"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7EC8A20-BA03-4FF7-8742-03D8AD4CA4F4}" type="slidenum">
              <a:rPr kumimoji="0" lang="en-GB"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GB" sz="1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652" y="3620243"/>
            <a:ext cx="4392488" cy="2869097"/>
          </a:xfrm>
          <a:prstGeom prst="rect">
            <a:avLst/>
          </a:prstGeom>
        </p:spPr>
      </p:pic>
    </p:spTree>
    <p:extLst>
      <p:ext uri="{BB962C8B-B14F-4D97-AF65-F5344CB8AC3E}">
        <p14:creationId xmlns:p14="http://schemas.microsoft.com/office/powerpoint/2010/main" val="112444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potx" id="{D93E0CF4-1AD5-4821-8B88-E64D29E00E6C}" vid="{EEF2097A-37C9-4979-99B9-382F45B32BD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__Template__</Template>
  <TotalTime>0</TotalTime>
  <Words>2989</Words>
  <Application>Microsoft Office PowerPoint</Application>
  <PresentationFormat>On-screen Show (4:3)</PresentationFormat>
  <Paragraphs>431</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Courier New</vt:lpstr>
      <vt:lpstr>Times New Roman</vt:lpstr>
      <vt:lpstr>Verdana</vt:lpstr>
      <vt:lpstr>Webdings</vt:lpstr>
      <vt:lpstr>Default Design</vt:lpstr>
      <vt:lpstr>Producer Organisations  Key facts &amp; findings </vt:lpstr>
      <vt:lpstr>Definition of producer organisations </vt:lpstr>
      <vt:lpstr>Role of producer organisations </vt:lpstr>
      <vt:lpstr>Recognition of producer organisations </vt:lpstr>
      <vt:lpstr>Classification of producer organisations </vt:lpstr>
      <vt:lpstr>Structure of the EU food supply chain</vt:lpstr>
      <vt:lpstr>Market power of farmers </vt:lpstr>
      <vt:lpstr>Greater market power of POs </vt:lpstr>
      <vt:lpstr>Benefits of farmer cooperation</vt:lpstr>
      <vt:lpstr>Wider benefits of farmer cooperation</vt:lpstr>
      <vt:lpstr>Competition rules prohibit cooperation </vt:lpstr>
      <vt:lpstr>Legal basis for farmer cooperation </vt:lpstr>
      <vt:lpstr>Number of recognised POs by MS </vt:lpstr>
      <vt:lpstr>Frequency of POs across Member States</vt:lpstr>
      <vt:lpstr>Numbers by sector &amp; diversification</vt:lpstr>
      <vt:lpstr>New recognitions of POs over time</vt:lpstr>
      <vt:lpstr>Distribution of legal forms of POs</vt:lpstr>
      <vt:lpstr>Size of recognised POs </vt:lpstr>
      <vt:lpstr>Size of recognised POs </vt:lpstr>
      <vt:lpstr>Multiple objectives of recognised POs</vt:lpstr>
      <vt:lpstr>Multiple activities of recognised POs</vt:lpstr>
      <vt:lpstr>Marketing of F&amp;V outside the PO</vt:lpstr>
      <vt:lpstr>Role of non-recognised POs in the chain</vt:lpstr>
      <vt:lpstr>Data on non-recognised POs</vt:lpstr>
      <vt:lpstr>Share of recognised POs (incl. coops)</vt:lpstr>
      <vt:lpstr>Study of the best ways for POs … </vt:lpstr>
      <vt:lpstr>Data collection &amp; geographic coverage</vt:lpstr>
      <vt:lpstr>Assessing efficiencies generated… </vt:lpstr>
      <vt:lpstr>Higher concentration of supply</vt:lpstr>
      <vt:lpstr>Prices paid by producer organisations</vt:lpstr>
      <vt:lpstr>‘Comfort’ of producer organisations</vt:lpstr>
      <vt:lpstr>Economic incentives (survey)</vt:lpstr>
      <vt:lpstr>Economic incentives</vt:lpstr>
      <vt:lpstr>Economic incentives</vt:lpstr>
      <vt:lpstr>Economic incentives</vt:lpstr>
      <vt:lpstr>Economic incentives</vt:lpstr>
      <vt:lpstr>Other incentives</vt:lpstr>
      <vt:lpstr>Other incentives</vt:lpstr>
      <vt:lpstr>Supporting the development of POs </vt:lpstr>
      <vt:lpstr>Disincentives for joining a PO </vt:lpstr>
      <vt:lpstr>Why don’t farmers join a PO? (survey) </vt:lpstr>
      <vt:lpstr>Reasons for not joining a PO </vt:lpstr>
      <vt:lpstr>Reasons for not joining a PO </vt:lpstr>
      <vt:lpstr>Reasons for not joining a PO </vt:lpstr>
      <vt:lpstr>Reasons for seeking recognition as PO</vt:lpstr>
      <vt:lpstr>Definition of ‘success’ of POs</vt:lpstr>
      <vt:lpstr>Internal success factors for POs </vt:lpstr>
      <vt:lpstr>External success factors for POs </vt:lpstr>
      <vt:lpstr>Benefits POs can offer other operators</vt:lpstr>
      <vt:lpstr>Benefits POs can offer other operators</vt:lpstr>
      <vt:lpstr>Disadvantages for other operators</vt:lpstr>
      <vt:lpstr>Conclusions</vt:lpstr>
      <vt:lpstr>Conclusions</vt:lpstr>
      <vt:lpstr>Conclusions</vt:lpstr>
      <vt:lpstr>Conclusions</vt:lpstr>
      <vt:lpstr>References</vt:lpstr>
      <vt:lpstr>Further reading</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2019-05-15T10:47:55Z</dcterms:created>
  <dcterms:modified xsi:type="dcterms:W3CDTF">2019-11-20T16:39:27Z</dcterms:modified>
</cp:coreProperties>
</file>